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9"/>
  </p:notesMasterIdLst>
  <p:sldIdLst>
    <p:sldId id="256" r:id="rId2"/>
    <p:sldId id="480" r:id="rId3"/>
    <p:sldId id="481" r:id="rId4"/>
    <p:sldId id="482" r:id="rId5"/>
    <p:sldId id="483" r:id="rId6"/>
    <p:sldId id="484" r:id="rId7"/>
    <p:sldId id="485" r:id="rId8"/>
    <p:sldId id="486" r:id="rId9"/>
    <p:sldId id="487" r:id="rId10"/>
    <p:sldId id="325" r:id="rId11"/>
    <p:sldId id="326" r:id="rId12"/>
    <p:sldId id="324" r:id="rId13"/>
    <p:sldId id="327" r:id="rId14"/>
    <p:sldId id="315" r:id="rId15"/>
    <p:sldId id="314" r:id="rId16"/>
    <p:sldId id="316" r:id="rId17"/>
    <p:sldId id="317" r:id="rId18"/>
    <p:sldId id="320" r:id="rId19"/>
    <p:sldId id="318" r:id="rId20"/>
    <p:sldId id="323" r:id="rId21"/>
    <p:sldId id="329" r:id="rId22"/>
    <p:sldId id="328" r:id="rId23"/>
    <p:sldId id="266" r:id="rId24"/>
    <p:sldId id="330" r:id="rId25"/>
    <p:sldId id="331" r:id="rId26"/>
    <p:sldId id="332" r:id="rId27"/>
    <p:sldId id="339" r:id="rId28"/>
    <p:sldId id="340" r:id="rId29"/>
    <p:sldId id="333" r:id="rId30"/>
    <p:sldId id="334" r:id="rId31"/>
    <p:sldId id="335" r:id="rId32"/>
    <p:sldId id="374" r:id="rId33"/>
    <p:sldId id="336" r:id="rId34"/>
    <p:sldId id="381" r:id="rId35"/>
    <p:sldId id="458" r:id="rId36"/>
    <p:sldId id="459" r:id="rId37"/>
    <p:sldId id="460" r:id="rId38"/>
    <p:sldId id="461" r:id="rId39"/>
    <p:sldId id="462" r:id="rId40"/>
    <p:sldId id="463" r:id="rId41"/>
    <p:sldId id="265" r:id="rId42"/>
    <p:sldId id="341" r:id="rId43"/>
    <p:sldId id="342" r:id="rId44"/>
    <p:sldId id="343" r:id="rId45"/>
    <p:sldId id="344" r:id="rId46"/>
    <p:sldId id="354" r:id="rId47"/>
    <p:sldId id="345" r:id="rId48"/>
    <p:sldId id="355" r:id="rId49"/>
    <p:sldId id="356" r:id="rId50"/>
    <p:sldId id="346" r:id="rId51"/>
    <p:sldId id="347" r:id="rId52"/>
    <p:sldId id="348" r:id="rId53"/>
    <p:sldId id="471" r:id="rId54"/>
    <p:sldId id="472" r:id="rId55"/>
    <p:sldId id="437" r:id="rId56"/>
    <p:sldId id="380" r:id="rId57"/>
    <p:sldId id="260" r:id="rId58"/>
    <p:sldId id="438" r:id="rId59"/>
    <p:sldId id="379" r:id="rId60"/>
    <p:sldId id="473" r:id="rId61"/>
    <p:sldId id="259" r:id="rId62"/>
    <p:sldId id="373" r:id="rId63"/>
    <p:sldId id="353" r:id="rId64"/>
    <p:sldId id="337" r:id="rId65"/>
    <p:sldId id="432" r:id="rId66"/>
    <p:sldId id="352" r:id="rId67"/>
    <p:sldId id="338" r:id="rId68"/>
    <p:sldId id="351" r:id="rId69"/>
    <p:sldId id="409" r:id="rId70"/>
    <p:sldId id="392" r:id="rId71"/>
    <p:sldId id="393" r:id="rId72"/>
    <p:sldId id="394" r:id="rId73"/>
    <p:sldId id="395" r:id="rId74"/>
    <p:sldId id="396" r:id="rId75"/>
    <p:sldId id="397" r:id="rId76"/>
    <p:sldId id="398" r:id="rId77"/>
    <p:sldId id="399" r:id="rId78"/>
    <p:sldId id="400" r:id="rId79"/>
    <p:sldId id="410" r:id="rId80"/>
    <p:sldId id="405" r:id="rId81"/>
    <p:sldId id="411" r:id="rId82"/>
    <p:sldId id="474" r:id="rId83"/>
    <p:sldId id="257" r:id="rId84"/>
    <p:sldId id="262" r:id="rId85"/>
    <p:sldId id="258" r:id="rId86"/>
    <p:sldId id="464" r:id="rId87"/>
    <p:sldId id="465" r:id="rId88"/>
    <p:sldId id="466" r:id="rId89"/>
    <p:sldId id="467" r:id="rId90"/>
    <p:sldId id="468" r:id="rId91"/>
    <p:sldId id="469" r:id="rId92"/>
    <p:sldId id="470" r:id="rId93"/>
    <p:sldId id="488" r:id="rId94"/>
    <p:sldId id="489" r:id="rId95"/>
    <p:sldId id="433" r:id="rId96"/>
    <p:sldId id="431" r:id="rId97"/>
    <p:sldId id="430" r:id="rId98"/>
    <p:sldId id="421" r:id="rId99"/>
    <p:sldId id="422" r:id="rId100"/>
    <p:sldId id="423" r:id="rId101"/>
    <p:sldId id="424" r:id="rId102"/>
    <p:sldId id="425" r:id="rId103"/>
    <p:sldId id="429" r:id="rId104"/>
    <p:sldId id="426" r:id="rId105"/>
    <p:sldId id="457" r:id="rId106"/>
    <p:sldId id="261" r:id="rId107"/>
    <p:sldId id="475" r:id="rId108"/>
    <p:sldId id="476" r:id="rId109"/>
    <p:sldId id="477" r:id="rId110"/>
    <p:sldId id="434" r:id="rId111"/>
    <p:sldId id="435" r:id="rId112"/>
    <p:sldId id="478" r:id="rId113"/>
    <p:sldId id="479" r:id="rId114"/>
    <p:sldId id="439" r:id="rId115"/>
    <p:sldId id="440" r:id="rId116"/>
    <p:sldId id="441" r:id="rId117"/>
    <p:sldId id="442" r:id="rId118"/>
    <p:sldId id="443" r:id="rId119"/>
    <p:sldId id="444" r:id="rId120"/>
    <p:sldId id="445" r:id="rId121"/>
    <p:sldId id="446" r:id="rId122"/>
    <p:sldId id="447" r:id="rId123"/>
    <p:sldId id="448" r:id="rId124"/>
    <p:sldId id="449" r:id="rId125"/>
    <p:sldId id="450" r:id="rId126"/>
    <p:sldId id="451" r:id="rId127"/>
    <p:sldId id="452" r:id="rId128"/>
    <p:sldId id="453" r:id="rId129"/>
    <p:sldId id="454" r:id="rId130"/>
    <p:sldId id="455" r:id="rId131"/>
    <p:sldId id="456" r:id="rId132"/>
    <p:sldId id="420" r:id="rId133"/>
    <p:sldId id="287" r:id="rId134"/>
    <p:sldId id="288" r:id="rId135"/>
    <p:sldId id="289" r:id="rId136"/>
    <p:sldId id="290" r:id="rId137"/>
    <p:sldId id="291" r:id="rId138"/>
    <p:sldId id="308" r:id="rId139"/>
    <p:sldId id="304" r:id="rId140"/>
    <p:sldId id="309" r:id="rId141"/>
    <p:sldId id="293" r:id="rId142"/>
    <p:sldId id="310" r:id="rId143"/>
    <p:sldId id="294" r:id="rId144"/>
    <p:sldId id="307" r:id="rId145"/>
    <p:sldId id="311" r:id="rId146"/>
    <p:sldId id="296" r:id="rId147"/>
    <p:sldId id="297"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4328A-C999-9742-950B-356B5F2AE20D}"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E8650-7523-884D-9808-0704D2007FF1}" type="slidenum">
              <a:rPr lang="en-US" smtClean="0"/>
              <a:t>‹#›</a:t>
            </a:fld>
            <a:endParaRPr lang="en-US"/>
          </a:p>
        </p:txBody>
      </p:sp>
    </p:spTree>
    <p:extLst>
      <p:ext uri="{BB962C8B-B14F-4D97-AF65-F5344CB8AC3E}">
        <p14:creationId xmlns:p14="http://schemas.microsoft.com/office/powerpoint/2010/main" val="300334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10</a:t>
            </a:fld>
            <a:endParaRPr lang="en-US" dirty="0"/>
          </a:p>
        </p:txBody>
      </p:sp>
    </p:spTree>
    <p:extLst>
      <p:ext uri="{BB962C8B-B14F-4D97-AF65-F5344CB8AC3E}">
        <p14:creationId xmlns:p14="http://schemas.microsoft.com/office/powerpoint/2010/main" val="195474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17</a:t>
            </a:fld>
            <a:endParaRPr lang="en-US" dirty="0"/>
          </a:p>
        </p:txBody>
      </p:sp>
    </p:spTree>
    <p:extLst>
      <p:ext uri="{BB962C8B-B14F-4D97-AF65-F5344CB8AC3E}">
        <p14:creationId xmlns:p14="http://schemas.microsoft.com/office/powerpoint/2010/main" val="412445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20</a:t>
            </a:fld>
            <a:endParaRPr lang="en-US" dirty="0"/>
          </a:p>
        </p:txBody>
      </p:sp>
    </p:spTree>
    <p:extLst>
      <p:ext uri="{BB962C8B-B14F-4D97-AF65-F5344CB8AC3E}">
        <p14:creationId xmlns:p14="http://schemas.microsoft.com/office/powerpoint/2010/main" val="48279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45</a:t>
            </a:fld>
            <a:endParaRPr lang="en-US" dirty="0"/>
          </a:p>
        </p:txBody>
      </p:sp>
    </p:spTree>
    <p:extLst>
      <p:ext uri="{BB962C8B-B14F-4D97-AF65-F5344CB8AC3E}">
        <p14:creationId xmlns:p14="http://schemas.microsoft.com/office/powerpoint/2010/main" val="13419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46</a:t>
            </a:fld>
            <a:endParaRPr lang="en-US" dirty="0"/>
          </a:p>
        </p:txBody>
      </p:sp>
    </p:spTree>
    <p:extLst>
      <p:ext uri="{BB962C8B-B14F-4D97-AF65-F5344CB8AC3E}">
        <p14:creationId xmlns:p14="http://schemas.microsoft.com/office/powerpoint/2010/main" val="36589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48</a:t>
            </a:fld>
            <a:endParaRPr lang="en-US" dirty="0"/>
          </a:p>
        </p:txBody>
      </p:sp>
    </p:spTree>
    <p:extLst>
      <p:ext uri="{BB962C8B-B14F-4D97-AF65-F5344CB8AC3E}">
        <p14:creationId xmlns:p14="http://schemas.microsoft.com/office/powerpoint/2010/main" val="202835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49</a:t>
            </a:fld>
            <a:endParaRPr lang="en-US" dirty="0"/>
          </a:p>
        </p:txBody>
      </p:sp>
    </p:spTree>
    <p:extLst>
      <p:ext uri="{BB962C8B-B14F-4D97-AF65-F5344CB8AC3E}">
        <p14:creationId xmlns:p14="http://schemas.microsoft.com/office/powerpoint/2010/main" val="102656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404825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6975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47602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10143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E4D821-6D1C-7A49-8EDA-BA8E2EF93F6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01558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1743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E4D821-6D1C-7A49-8EDA-BA8E2EF93F62}"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5877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E4D821-6D1C-7A49-8EDA-BA8E2EF93F62}"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3549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E4D821-6D1C-7A49-8EDA-BA8E2EF93F62}"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19926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81794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29820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4D821-6D1C-7A49-8EDA-BA8E2EF93F62}" type="datetimeFigureOut">
              <a:rPr lang="en-US" smtClean="0"/>
              <a:t>1/23/20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16339-B72B-854C-B6B4-B792DBA7120B}" type="slidenum">
              <a:rPr lang="en-US" smtClean="0"/>
              <a:t>‹#›</a:t>
            </a:fld>
            <a:endParaRPr lang="en-US"/>
          </a:p>
        </p:txBody>
      </p:sp>
    </p:spTree>
    <p:extLst>
      <p:ext uri="{BB962C8B-B14F-4D97-AF65-F5344CB8AC3E}">
        <p14:creationId xmlns:p14="http://schemas.microsoft.com/office/powerpoint/2010/main" val="1735420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8.emf"/><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160.png"/><Relationship Id="rId7" Type="http://schemas.openxmlformats.org/officeDocument/2006/relationships/image" Target="../media/image134.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240.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61.png"/><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71.png"/><Relationship Id="rId1" Type="http://schemas.openxmlformats.org/officeDocument/2006/relationships/slideLayout" Target="../slideLayouts/slideLayout2.xml"/><Relationship Id="rId4" Type="http://schemas.openxmlformats.org/officeDocument/2006/relationships/image" Target="../media/image12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41.png"/><Relationship Id="rId7" Type="http://schemas.openxmlformats.org/officeDocument/2006/relationships/image" Target="../media/image107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70.jpeg"/></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27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9.png"/><Relationship Id="rId4" Type="http://schemas.openxmlformats.org/officeDocument/2006/relationships/image" Target="../media/image7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6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940.png"/><Relationship Id="rId5" Type="http://schemas.openxmlformats.org/officeDocument/2006/relationships/image" Target="../media/image670.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2" Type="http://schemas.openxmlformats.org/officeDocument/2006/relationships/image" Target="../media/image10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CB3C-8CB0-3A4F-9DE9-D5EA98A5FC3A}"/>
              </a:ext>
            </a:extLst>
          </p:cNvPr>
          <p:cNvSpPr>
            <a:spLocks noGrp="1"/>
          </p:cNvSpPr>
          <p:nvPr>
            <p:ph type="ctrTitle"/>
          </p:nvPr>
        </p:nvSpPr>
        <p:spPr/>
        <p:txBody>
          <a:bodyPr>
            <a:normAutofit fontScale="90000"/>
          </a:bodyPr>
          <a:lstStyle/>
          <a:p>
            <a:r>
              <a:rPr lang="en-US" dirty="0"/>
              <a:t>For Live Session Assignment</a:t>
            </a:r>
            <a:br>
              <a:rPr lang="en-US" dirty="0"/>
            </a:br>
            <a:r>
              <a:rPr lang="en-US" dirty="0"/>
              <a:t>Unit 3</a:t>
            </a:r>
          </a:p>
        </p:txBody>
      </p:sp>
      <p:sp>
        <p:nvSpPr>
          <p:cNvPr id="3" name="Subtitle 2">
            <a:extLst>
              <a:ext uri="{FF2B5EF4-FFF2-40B4-BE49-F238E27FC236}">
                <a16:creationId xmlns:a16="http://schemas.microsoft.com/office/drawing/2014/main" id="{0E9FDF18-1CDD-D146-BB4B-8A874D050C43}"/>
              </a:ext>
            </a:extLst>
          </p:cNvPr>
          <p:cNvSpPr>
            <a:spLocks noGrp="1"/>
          </p:cNvSpPr>
          <p:nvPr>
            <p:ph type="subTitle" idx="1"/>
          </p:nvPr>
        </p:nvSpPr>
        <p:spPr/>
        <p:txBody>
          <a:bodyPr/>
          <a:lstStyle/>
          <a:p>
            <a:r>
              <a:rPr lang="en-US" dirty="0"/>
              <a:t>Assumption of the T Test</a:t>
            </a:r>
          </a:p>
        </p:txBody>
      </p:sp>
    </p:spTree>
    <p:extLst>
      <p:ext uri="{BB962C8B-B14F-4D97-AF65-F5344CB8AC3E}">
        <p14:creationId xmlns:p14="http://schemas.microsoft.com/office/powerpoint/2010/main" val="19845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750632" cy="3306762"/>
          </a:xfrm>
        </p:spPr>
        <p:txBody>
          <a:bodyPr>
            <a:normAutofit/>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algn="ctr"/>
            <a:r>
              <a:rPr lang="en-US" dirty="0">
                <a:solidFill>
                  <a:srgbClr val="FF0000"/>
                </a:solidFill>
              </a:rPr>
              <a:t>95</a:t>
            </a:r>
            <a:r>
              <a:rPr lang="en-US" dirty="0"/>
              <a:t>% CI</a:t>
            </a:r>
          </a:p>
          <a:p>
            <a:pPr algn="ctr"/>
            <a:r>
              <a:rPr lang="en-US" dirty="0"/>
              <a:t>Vs. </a:t>
            </a:r>
          </a:p>
          <a:p>
            <a:pPr algn="ctr"/>
            <a:r>
              <a:rPr lang="el-GR" dirty="0"/>
              <a:t>α</a:t>
            </a:r>
            <a:r>
              <a:rPr lang="en-US" dirty="0"/>
              <a:t> = </a:t>
            </a:r>
            <a:r>
              <a:rPr lang="en-US" dirty="0">
                <a:solidFill>
                  <a:srgbClr val="FF0000"/>
                </a:solidFill>
              </a:rPr>
              <a:t>.05</a:t>
            </a:r>
            <a:r>
              <a:rPr lang="en-US" dirty="0"/>
              <a:t> Hyp Test </a:t>
            </a:r>
          </a:p>
        </p:txBody>
      </p:sp>
      <p:sp>
        <p:nvSpPr>
          <p:cNvPr id="14" name="Rectangle 13"/>
          <p:cNvSpPr/>
          <p:nvPr/>
        </p:nvSpPr>
        <p:spPr>
          <a:xfrm>
            <a:off x="4572000" y="258077"/>
            <a:ext cx="881973" cy="369332"/>
          </a:xfrm>
          <a:prstGeom prst="rect">
            <a:avLst/>
          </a:prstGeom>
        </p:spPr>
        <p:txBody>
          <a:bodyPr wrap="none">
            <a:spAutoFit/>
          </a:bodyPr>
          <a:lstStyle/>
          <a:p>
            <a:r>
              <a:rPr lang="el-GR" dirty="0"/>
              <a:t>α</a:t>
            </a:r>
            <a:r>
              <a:rPr lang="en-US" dirty="0"/>
              <a:t> = .05 </a:t>
            </a:r>
          </a:p>
        </p:txBody>
      </p:sp>
      <p:sp>
        <p:nvSpPr>
          <p:cNvPr id="3" name="Slide Number Placeholder 2"/>
          <p:cNvSpPr>
            <a:spLocks noGrp="1"/>
          </p:cNvSpPr>
          <p:nvPr>
            <p:ph type="sldNum" sz="quarter" idx="12"/>
          </p:nvPr>
        </p:nvSpPr>
        <p:spPr/>
        <p:txBody>
          <a:bodyPr/>
          <a:lstStyle/>
          <a:p>
            <a:fld id="{240F1BDB-6CE4-495C-AC30-106FDA64768F}" type="slidenum">
              <a:rPr lang="en-US" smtClean="0"/>
              <a:t>10</a:t>
            </a:fld>
            <a:endParaRPr lang="en-US" dirty="0"/>
          </a:p>
        </p:txBody>
      </p:sp>
      <p:sp>
        <p:nvSpPr>
          <p:cNvPr id="4" name="TextBox 3"/>
          <p:cNvSpPr txBox="1"/>
          <p:nvPr/>
        </p:nvSpPr>
        <p:spPr>
          <a:xfrm>
            <a:off x="192949" y="4413151"/>
            <a:ext cx="2438849" cy="2308324"/>
          </a:xfrm>
          <a:prstGeom prst="rect">
            <a:avLst/>
          </a:prstGeom>
          <a:noFill/>
        </p:spPr>
        <p:txBody>
          <a:bodyPr wrap="square" rtlCol="0">
            <a:spAutoFit/>
          </a:bodyPr>
          <a:lstStyle/>
          <a:p>
            <a:r>
              <a:rPr lang="en-US" dirty="0"/>
              <a:t>For the corresponding alpha, a (1-alpha)% CI will contain X when the test of Ho: mu = X fails to reject Ho and will not contain X when the test rejects Ho.  </a:t>
            </a:r>
          </a:p>
          <a:p>
            <a:endParaRPr lang="en-US" dirty="0"/>
          </a:p>
        </p:txBody>
      </p:sp>
    </p:spTree>
    <p:extLst>
      <p:ext uri="{BB962C8B-B14F-4D97-AF65-F5344CB8AC3E}">
        <p14:creationId xmlns:p14="http://schemas.microsoft.com/office/powerpoint/2010/main" val="19582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1382677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33088920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Cloud Seeding does not work.</a:t>
            </a:r>
            <a:endParaRPr lang="en-US" altLang="en-US" sz="1350" b="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Cloud Seeding does work.</a:t>
            </a:r>
            <a:endParaRPr lang="en-US" altLang="en-US" sz="1350" b="1" dirty="0">
              <a:solidFill>
                <a:srgbClr val="FF0000"/>
              </a:solidFill>
              <a:sym typeface="Symbol" pitchFamily="18" charset="2"/>
            </a:endParaRPr>
          </a:p>
        </p:txBody>
      </p:sp>
      <p:sp>
        <p:nvSpPr>
          <p:cNvPr id="6" name="Rectangle 5"/>
          <p:cNvSpPr/>
          <p:nvPr/>
        </p:nvSpPr>
        <p:spPr>
          <a:xfrm>
            <a:off x="76200" y="5751493"/>
            <a:ext cx="9007761" cy="954107"/>
          </a:xfrm>
          <a:prstGeom prst="rect">
            <a:avLst/>
          </a:prstGeom>
        </p:spPr>
        <p:txBody>
          <a:bodyPr wrap="square">
            <a:spAutoFit/>
          </a:bodyPr>
          <a:lstStyle/>
          <a:p>
            <a:pPr>
              <a:spcBef>
                <a:spcPct val="0"/>
              </a:spcBef>
              <a:buClrTx/>
              <a:buFontTx/>
              <a:buNone/>
            </a:pPr>
            <a:r>
              <a:rPr lang="en-US" altLang="en-US" sz="1400" b="1" dirty="0">
                <a:sym typeface="Symbol" pitchFamily="18" charset="2"/>
              </a:rPr>
              <a:t>It is estimated that the median volume of rainfall on days when clouds were seeded was </a:t>
            </a:r>
            <a:r>
              <a:rPr lang="en-US" altLang="en-US" sz="1400" b="1" dirty="0">
                <a:solidFill>
                  <a:srgbClr val="FF0000"/>
                </a:solidFill>
                <a:sym typeface="Symbol" pitchFamily="18" charset="2"/>
              </a:rPr>
              <a:t>e</a:t>
            </a:r>
            <a:r>
              <a:rPr lang="en-US" altLang="en-US" sz="1400" b="1" baseline="30000" dirty="0">
                <a:solidFill>
                  <a:srgbClr val="FF0000"/>
                </a:solidFill>
                <a:sym typeface="Symbol" pitchFamily="18" charset="2"/>
              </a:rPr>
              <a:t>1.1438</a:t>
            </a:r>
            <a:r>
              <a:rPr lang="en-US" altLang="en-US" sz="1400" b="1" dirty="0">
                <a:solidFill>
                  <a:srgbClr val="FF0000"/>
                </a:solidFill>
                <a:sym typeface="Symbol" pitchFamily="18" charset="2"/>
              </a:rPr>
              <a:t>=3.1</a:t>
            </a:r>
            <a:r>
              <a:rPr lang="en-US" altLang="en-US" sz="1400" b="1" dirty="0">
                <a:sym typeface="Symbol" pitchFamily="18" charset="2"/>
              </a:rPr>
              <a:t> times as large as when not seeded (p-value = .007). A 90% confidence interval for this multiplicative effect on the median is 1.5 to 6.7 times.  Since randomization was used to determine whether any particular suitable day was seeded or not, it is safe to interpret this as evidence that the seeding caused the larger median rainfall.  </a:t>
            </a:r>
          </a:p>
        </p:txBody>
      </p:sp>
      <p:sp>
        <p:nvSpPr>
          <p:cNvPr id="7" name="Rectangle 6"/>
          <p:cNvSpPr/>
          <p:nvPr/>
        </p:nvSpPr>
        <p:spPr>
          <a:xfrm>
            <a:off x="3611230" y="1302503"/>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 Median</a:t>
            </a:r>
            <a:r>
              <a:rPr lang="en-US" altLang="en-US" sz="1350" b="1" i="1" baseline="-25000" dirty="0">
                <a:solidFill>
                  <a:schemeClr val="tx2"/>
                </a:solidFill>
                <a:sym typeface="Symbol" pitchFamily="18" charset="2"/>
              </a:rPr>
              <a:t>unseeded</a:t>
            </a: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&gt; Median</a:t>
            </a:r>
            <a:r>
              <a:rPr lang="en-US" altLang="en-US" sz="1350" b="1" i="1" baseline="-25000" dirty="0">
                <a:solidFill>
                  <a:schemeClr val="tx2"/>
                </a:solidFill>
                <a:sym typeface="Symbol" pitchFamily="18" charset="2"/>
              </a:rPr>
              <a:t>unseeded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algn="ctr"/>
            <a:r>
              <a:rPr lang="en-US" sz="1350" i="1" dirty="0"/>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393612" y="4724400"/>
            <a:ext cx="2337238" cy="300082"/>
          </a:xfrm>
          <a:prstGeom prst="rect">
            <a:avLst/>
          </a:prstGeom>
          <a:noFill/>
        </p:spPr>
        <p:txBody>
          <a:bodyPr wrap="square" rtlCol="0">
            <a:spAutoFit/>
          </a:bodyPr>
          <a:lstStyle/>
          <a:p>
            <a:pPr algn="ctr"/>
            <a:r>
              <a:rPr lang="en-US" sz="1350" i="1" dirty="0"/>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
        <p:nvSpPr>
          <p:cNvPr id="8" name="TextBox 7">
            <a:extLst>
              <a:ext uri="{FF2B5EF4-FFF2-40B4-BE49-F238E27FC236}">
                <a16:creationId xmlns:a16="http://schemas.microsoft.com/office/drawing/2014/main" id="{5F0615EA-F563-494E-8CEF-9F2D23FB34D2}"/>
              </a:ext>
            </a:extLst>
          </p:cNvPr>
          <p:cNvSpPr txBox="1"/>
          <p:nvPr/>
        </p:nvSpPr>
        <p:spPr>
          <a:xfrm>
            <a:off x="7544438" y="860917"/>
            <a:ext cx="1562100" cy="646331"/>
          </a:xfrm>
          <a:prstGeom prst="rect">
            <a:avLst/>
          </a:prstGeom>
          <a:noFill/>
        </p:spPr>
        <p:txBody>
          <a:bodyPr wrap="square" rtlCol="0">
            <a:spAutoFit/>
          </a:bodyPr>
          <a:lstStyle/>
          <a:p>
            <a:r>
              <a:rPr lang="en-US" dirty="0"/>
              <a:t>e</a:t>
            </a:r>
            <a:r>
              <a:rPr lang="en-US" baseline="30000" dirty="0"/>
              <a:t>0.3904</a:t>
            </a:r>
            <a:r>
              <a:rPr lang="en-US" dirty="0"/>
              <a:t> = 1.5, e</a:t>
            </a:r>
            <a:r>
              <a:rPr lang="en-US" baseline="30000" dirty="0"/>
              <a:t>1.8972</a:t>
            </a:r>
            <a:r>
              <a:rPr lang="en-US" dirty="0"/>
              <a:t> = 6.7</a:t>
            </a:r>
          </a:p>
        </p:txBody>
      </p:sp>
      <p:cxnSp>
        <p:nvCxnSpPr>
          <p:cNvPr id="12" name="Straight Arrow Connector 11">
            <a:extLst>
              <a:ext uri="{FF2B5EF4-FFF2-40B4-BE49-F238E27FC236}">
                <a16:creationId xmlns:a16="http://schemas.microsoft.com/office/drawing/2014/main" id="{735A1E4A-CFD0-48E2-9C30-47BBAE249ADF}"/>
              </a:ext>
            </a:extLst>
          </p:cNvPr>
          <p:cNvCxnSpPr>
            <a:stCxn id="18" idx="0"/>
            <a:endCxn id="8" idx="1"/>
          </p:cNvCxnSpPr>
          <p:nvPr/>
        </p:nvCxnSpPr>
        <p:spPr>
          <a:xfrm flipV="1">
            <a:off x="6938715" y="1184083"/>
            <a:ext cx="605723" cy="22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BA37C1-FD5C-4BFB-9536-5A5A1DD75B8F}"/>
              </a:ext>
            </a:extLst>
          </p:cNvPr>
          <p:cNvCxnSpPr>
            <a:cxnSpLocks/>
          </p:cNvCxnSpPr>
          <p:nvPr/>
        </p:nvCxnSpPr>
        <p:spPr>
          <a:xfrm flipH="1">
            <a:off x="8325488" y="1490977"/>
            <a:ext cx="170813" cy="450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lnSpcReduction="10000"/>
          </a:bodyPr>
          <a:lstStyle/>
          <a:p>
            <a:pPr marL="0" indent="0">
              <a:buNone/>
            </a:pPr>
            <a:r>
              <a:rPr lang="en-US" dirty="0"/>
              <a:t>Observational Study:</a:t>
            </a:r>
          </a:p>
          <a:p>
            <a:pPr marL="0" indent="0">
              <a:buNone/>
            </a:pPr>
            <a:r>
              <a:rPr lang="en-US" dirty="0"/>
              <a:t>“It is estimated that the median for population X is exp(mean(log(x))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median response of an experimental unit to treatment x will be exp(mean(log(x)) – mean(log(y))) times as large as its response to treatment y.”</a:t>
            </a:r>
          </a:p>
        </p:txBody>
      </p:sp>
    </p:spTree>
    <p:extLst>
      <p:ext uri="{BB962C8B-B14F-4D97-AF65-F5344CB8AC3E}">
        <p14:creationId xmlns:p14="http://schemas.microsoft.com/office/powerpoint/2010/main" val="36605854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1035" name="Graph Sheet" r:id="rId4" imgW="3352680" imgH="2590560" progId="SPLUSGraphSheetFileType">
                  <p:embed/>
                </p:oleObj>
              </mc:Choice>
              <mc:Fallback>
                <p:oleObj name="Graph Sheet" r:id="rId4" imgW="3352680" imgH="2590560" progId="SPLUSGraphSheetFileType">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r>
              <a:rPr lang="en-US" dirty="0">
                <a:solidFill>
                  <a:srgbClr val="0070C0"/>
                </a:solidFill>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r>
              <a:rPr lang="en-US" dirty="0">
                <a:solidFill>
                  <a:srgbClr val="0070C0"/>
                </a:solidFill>
              </a:rPr>
              <a:t>Logged</a:t>
            </a:r>
          </a:p>
        </p:txBody>
      </p:sp>
    </p:spTree>
    <p:extLst>
      <p:ext uri="{BB962C8B-B14F-4D97-AF65-F5344CB8AC3E}">
        <p14:creationId xmlns:p14="http://schemas.microsoft.com/office/powerpoint/2010/main" val="1365032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105</a:t>
            </a:fld>
            <a:endParaRPr lang="en-US" dirty="0"/>
          </a:p>
        </p:txBody>
      </p:sp>
    </p:spTree>
    <p:extLst>
      <p:ext uri="{BB962C8B-B14F-4D97-AF65-F5344CB8AC3E}">
        <p14:creationId xmlns:p14="http://schemas.microsoft.com/office/powerpoint/2010/main" val="422939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0D6A-B391-C54A-8C20-783E6FBEDB77}"/>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02F10813-0557-FA42-A540-182D812C78F2}"/>
              </a:ext>
            </a:extLst>
          </p:cNvPr>
          <p:cNvSpPr>
            <a:spLocks noGrp="1"/>
          </p:cNvSpPr>
          <p:nvPr>
            <p:ph idx="1"/>
          </p:nvPr>
        </p:nvSpPr>
        <p:spPr/>
        <p:txBody>
          <a:bodyPr/>
          <a:lstStyle/>
          <a:p>
            <a:r>
              <a:rPr lang="en-US" dirty="0"/>
              <a:t>Please provide your takeaways (at least 4) from this unit and any question you may have. </a:t>
            </a:r>
          </a:p>
        </p:txBody>
      </p:sp>
    </p:spTree>
    <p:extLst>
      <p:ext uri="{BB962C8B-B14F-4D97-AF65-F5344CB8AC3E}">
        <p14:creationId xmlns:p14="http://schemas.microsoft.com/office/powerpoint/2010/main" val="2978942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Theory: Log Transformation</a:t>
            </a:r>
          </a:p>
          <a:p>
            <a:r>
              <a:rPr lang="en-US" dirty="0"/>
              <a:t>Example 1: Complete Analysis SSHA Test</a:t>
            </a:r>
          </a:p>
          <a:p>
            <a:r>
              <a:rPr lang="en-US" dirty="0"/>
              <a:t>Example 2: Complete Analysis Promotion Data</a:t>
            </a:r>
          </a:p>
        </p:txBody>
      </p:sp>
      <p:sp>
        <p:nvSpPr>
          <p:cNvPr id="4" name="Slide Number Placeholder 3"/>
          <p:cNvSpPr>
            <a:spLocks noGrp="1"/>
          </p:cNvSpPr>
          <p:nvPr>
            <p:ph type="sldNum" sz="quarter" idx="12"/>
          </p:nvPr>
        </p:nvSpPr>
        <p:spPr/>
        <p:txBody>
          <a:bodyPr/>
          <a:lstStyle/>
          <a:p>
            <a:fld id="{240F1BDB-6CE4-495C-AC30-106FDA64768F}" type="slidenum">
              <a:rPr lang="en-US" smtClean="0"/>
              <a:t>107</a:t>
            </a:fld>
            <a:endParaRPr lang="en-US" dirty="0"/>
          </a:p>
        </p:txBody>
      </p:sp>
    </p:spTree>
    <p:extLst>
      <p:ext uri="{BB962C8B-B14F-4D97-AF65-F5344CB8AC3E}">
        <p14:creationId xmlns:p14="http://schemas.microsoft.com/office/powerpoint/2010/main" val="733573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108</a:t>
            </a:fld>
            <a:endParaRPr lang="en-US" dirty="0"/>
          </a:p>
        </p:txBody>
      </p:sp>
    </p:spTree>
    <p:extLst>
      <p:ext uri="{BB962C8B-B14F-4D97-AF65-F5344CB8AC3E}">
        <p14:creationId xmlns:p14="http://schemas.microsoft.com/office/powerpoint/2010/main" val="1380164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109</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r>
              <a:rPr lang="en-US" dirty="0"/>
              <a:t>x</a:t>
            </a:r>
          </a:p>
        </p:txBody>
      </p:sp>
      <p:sp>
        <p:nvSpPr>
          <p:cNvPr id="11" name="TextBox 10"/>
          <p:cNvSpPr txBox="1"/>
          <p:nvPr/>
        </p:nvSpPr>
        <p:spPr>
          <a:xfrm>
            <a:off x="4876800" y="1098076"/>
            <a:ext cx="304800" cy="369332"/>
          </a:xfrm>
          <a:prstGeom prst="rect">
            <a:avLst/>
          </a:prstGeom>
          <a:noFill/>
        </p:spPr>
        <p:txBody>
          <a:bodyPr wrap="square" rtlCol="0">
            <a:spAutoFit/>
          </a:bodyPr>
          <a:lstStyle/>
          <a:p>
            <a:r>
              <a:rPr lang="en-US" dirty="0"/>
              <a:t>y</a:t>
            </a:r>
          </a:p>
        </p:txBody>
      </p:sp>
      <p:sp>
        <p:nvSpPr>
          <p:cNvPr id="12" name="TextBox 11"/>
          <p:cNvSpPr txBox="1"/>
          <p:nvPr/>
        </p:nvSpPr>
        <p:spPr>
          <a:xfrm>
            <a:off x="2743909" y="1937027"/>
            <a:ext cx="761291" cy="369332"/>
          </a:xfrm>
          <a:prstGeom prst="rect">
            <a:avLst/>
          </a:prstGeom>
          <a:noFill/>
        </p:spPr>
        <p:txBody>
          <a:bodyPr wrap="square" rtlCol="0">
            <a:spAutoFit/>
          </a:bodyPr>
          <a:lstStyle/>
          <a:p>
            <a:r>
              <a:rPr lang="en-US" dirty="0"/>
              <a:t>Log(x)</a:t>
            </a:r>
          </a:p>
        </p:txBody>
      </p:sp>
      <p:sp>
        <p:nvSpPr>
          <p:cNvPr id="13" name="TextBox 12"/>
          <p:cNvSpPr txBox="1"/>
          <p:nvPr/>
        </p:nvSpPr>
        <p:spPr>
          <a:xfrm>
            <a:off x="4682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5027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553200" y="2792423"/>
            <a:ext cx="2057400" cy="923330"/>
          </a:xfrm>
          <a:prstGeom prst="rect">
            <a:avLst/>
          </a:prstGeom>
          <a:noFill/>
        </p:spPr>
        <p:txBody>
          <a:bodyPr wrap="square" rtlCol="0">
            <a:spAutoFit/>
          </a:bodyPr>
          <a:lstStyle/>
          <a:p>
            <a:r>
              <a:rPr lang="en-US" dirty="0"/>
              <a:t>Because data is now symmetric (median =mean) </a:t>
            </a:r>
          </a:p>
        </p:txBody>
      </p:sp>
      <p:sp>
        <p:nvSpPr>
          <p:cNvPr id="14" name="Rectangle 13">
            <a:extLst>
              <a:ext uri="{FF2B5EF4-FFF2-40B4-BE49-F238E27FC236}">
                <a16:creationId xmlns:a16="http://schemas.microsoft.com/office/drawing/2014/main" id="{44D8EB50-7CA4-7848-84CC-1F350F2AE86C}"/>
              </a:ext>
            </a:extLst>
          </p:cNvPr>
          <p:cNvSpPr/>
          <p:nvPr/>
        </p:nvSpPr>
        <p:spPr>
          <a:xfrm>
            <a:off x="262637" y="2002641"/>
            <a:ext cx="2263499" cy="923330"/>
          </a:xfrm>
          <a:prstGeom prst="rect">
            <a:avLst/>
          </a:prstGeom>
        </p:spPr>
        <p:txBody>
          <a:bodyPr wrap="square">
            <a:spAutoFit/>
          </a:bodyPr>
          <a:lstStyle/>
          <a:p>
            <a:r>
              <a:rPr lang="en-US" dirty="0"/>
              <a:t>IF Log(x) and Log(y) are normally distributed …. </a:t>
            </a:r>
          </a:p>
        </p:txBody>
      </p:sp>
      <p:cxnSp>
        <p:nvCxnSpPr>
          <p:cNvPr id="25" name="Straight Arrow Connector 24">
            <a:extLst>
              <a:ext uri="{FF2B5EF4-FFF2-40B4-BE49-F238E27FC236}">
                <a16:creationId xmlns:a16="http://schemas.microsoft.com/office/drawing/2014/main" id="{ADB0F626-F4AB-3145-81B9-1CEC651EA0E8}"/>
              </a:ext>
            </a:extLst>
          </p:cNvPr>
          <p:cNvCxnSpPr/>
          <p:nvPr/>
        </p:nvCxnSpPr>
        <p:spPr>
          <a:xfrm>
            <a:off x="1978066" y="2707551"/>
            <a:ext cx="0" cy="5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5137E8-BB75-0D4D-86A8-92CA04713E34}"/>
              </a:ext>
            </a:extLst>
          </p:cNvPr>
          <p:cNvCxnSpPr>
            <a:cxnSpLocks/>
          </p:cNvCxnSpPr>
          <p:nvPr/>
        </p:nvCxnSpPr>
        <p:spPr>
          <a:xfrm>
            <a:off x="1974820" y="3340700"/>
            <a:ext cx="10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7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algn="ctr"/>
            <a:r>
              <a:rPr lang="en-US" dirty="0">
                <a:solidFill>
                  <a:srgbClr val="FF0000"/>
                </a:solidFill>
              </a:rPr>
              <a:t>99</a:t>
            </a:r>
            <a:r>
              <a:rPr lang="en-US" dirty="0"/>
              <a:t>% CI</a:t>
            </a:r>
          </a:p>
          <a:p>
            <a:pPr algn="ctr"/>
            <a:r>
              <a:rPr lang="en-US" dirty="0"/>
              <a:t>Vs. </a:t>
            </a:r>
          </a:p>
          <a:p>
            <a:pPr algn="ctr"/>
            <a:r>
              <a:rPr lang="el-GR" dirty="0"/>
              <a:t>α</a:t>
            </a:r>
            <a:r>
              <a:rPr lang="en-US" dirty="0"/>
              <a:t> = </a:t>
            </a:r>
            <a:r>
              <a:rPr lang="en-US" dirty="0">
                <a:solidFill>
                  <a:srgbClr val="FF0000"/>
                </a:solidFill>
              </a:rPr>
              <a:t>.01 </a:t>
            </a:r>
            <a:r>
              <a:rPr lang="en-US" dirty="0"/>
              <a:t>Hyp Test </a:t>
            </a:r>
          </a:p>
        </p:txBody>
      </p:sp>
      <p:sp>
        <p:nvSpPr>
          <p:cNvPr id="14" name="Rectangle 13"/>
          <p:cNvSpPr/>
          <p:nvPr/>
        </p:nvSpPr>
        <p:spPr>
          <a:xfrm>
            <a:off x="4419600" y="304800"/>
            <a:ext cx="881973" cy="369332"/>
          </a:xfrm>
          <a:prstGeom prst="rect">
            <a:avLst/>
          </a:prstGeom>
        </p:spPr>
        <p:txBody>
          <a:bodyPr wrap="none">
            <a:spAutoFit/>
          </a:bodyPr>
          <a:lstStyle/>
          <a:p>
            <a:r>
              <a:rPr lang="el-GR" dirty="0"/>
              <a:t>α</a:t>
            </a:r>
            <a:r>
              <a:rPr lang="en-US" dirty="0"/>
              <a:t> = .01 </a:t>
            </a:r>
          </a:p>
        </p:txBody>
      </p:sp>
      <p:sp>
        <p:nvSpPr>
          <p:cNvPr id="4" name="Slide Number Placeholder 3"/>
          <p:cNvSpPr>
            <a:spLocks noGrp="1"/>
          </p:cNvSpPr>
          <p:nvPr>
            <p:ph type="sldNum" sz="quarter" idx="12"/>
          </p:nvPr>
        </p:nvSpPr>
        <p:spPr/>
        <p:txBody>
          <a:bodyPr/>
          <a:lstStyle/>
          <a:p>
            <a:fld id="{240F1BDB-6CE4-495C-AC30-106FDA64768F}" type="slidenum">
              <a:rPr lang="en-US" smtClean="0"/>
              <a:t>11</a:t>
            </a:fld>
            <a:endParaRPr lang="en-US" dirty="0"/>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Confidence Intervals and Hypothesis Tests</a:t>
            </a:r>
          </a:p>
        </p:txBody>
      </p:sp>
    </p:spTree>
    <p:extLst>
      <p:ext uri="{BB962C8B-B14F-4D97-AF65-F5344CB8AC3E}">
        <p14:creationId xmlns:p14="http://schemas.microsoft.com/office/powerpoint/2010/main" val="19885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110</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9372600" y="4410614"/>
            <a:ext cx="3505200" cy="1477328"/>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3580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2446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panose="02040503050406030204" pitchFamily="18" charset="0"/>
                          </a:rPr>
                          <m:t>10</m:t>
                        </m:r>
                      </m:e>
                      <m:sup>
                        <m:r>
                          <m:rPr>
                            <m:nor/>
                          </m:rPr>
                          <a:rPr lang="en-US" sz="2400" dirty="0"/>
                          <m:t>log</m:t>
                        </m:r>
                        <m:r>
                          <m:rPr>
                            <m:nor/>
                          </m:rPr>
                          <a:rPr lang="en-US" sz="2400" b="0" i="0" baseline="-25000" dirty="0" smtClean="0"/>
                          <m:t>10</m:t>
                        </m:r>
                        <m:d>
                          <m:dPr>
                            <m:begChr m:val="["/>
                            <m:endChr m:val="]"/>
                            <m:ctrlPr>
                              <a:rPr lang="en-US" sz="2400" i="1" smtClean="0">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41676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96C4-AAED-1743-9893-97744D174746}"/>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4A0782A3-1082-E548-95BF-5CD8BE112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85F4D-4B4E-5A4B-A1B0-89CF4D00C4F8}"/>
              </a:ext>
            </a:extLst>
          </p:cNvPr>
          <p:cNvSpPr>
            <a:spLocks noGrp="1"/>
          </p:cNvSpPr>
          <p:nvPr>
            <p:ph type="sldNum" sz="quarter" idx="12"/>
          </p:nvPr>
        </p:nvSpPr>
        <p:spPr/>
        <p:txBody>
          <a:bodyPr/>
          <a:lstStyle/>
          <a:p>
            <a:fld id="{240F1BDB-6CE4-495C-AC30-106FDA64768F}" type="slidenum">
              <a:rPr lang="en-US" smtClean="0"/>
              <a:t>113</a:t>
            </a:fld>
            <a:endParaRPr lang="en-US" dirty="0"/>
          </a:p>
        </p:txBody>
      </p:sp>
    </p:spTree>
    <p:extLst>
      <p:ext uri="{BB962C8B-B14F-4D97-AF65-F5344CB8AC3E}">
        <p14:creationId xmlns:p14="http://schemas.microsoft.com/office/powerpoint/2010/main" val="3890786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sz="1800"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sz="1800" dirty="0"/>
              <a:t>The data for the women are as follows:</a:t>
            </a:r>
          </a:p>
          <a:p>
            <a:pPr>
              <a:spcBef>
                <a:spcPct val="0"/>
              </a:spcBef>
              <a:buClrTx/>
              <a:buFontTx/>
              <a:buNone/>
            </a:pPr>
            <a:r>
              <a:rPr lang="en-US" altLang="en-US" sz="1800" dirty="0"/>
              <a:t>156  109  137  115  152  140  154  178  111  123  126  126  137  165  129  200  150 140 116 120 130 131 130 140 142 117 118 145 130 145 </a:t>
            </a:r>
          </a:p>
          <a:p>
            <a:pPr>
              <a:spcBef>
                <a:spcPct val="0"/>
              </a:spcBef>
              <a:buClrTx/>
              <a:buFontTx/>
              <a:buNone/>
            </a:pPr>
            <a:r>
              <a:rPr lang="en-US" altLang="en-US" sz="1800" dirty="0"/>
              <a:t>The data for men are as follows:  </a:t>
            </a:r>
          </a:p>
          <a:p>
            <a:pPr>
              <a:spcBef>
                <a:spcPct val="0"/>
              </a:spcBef>
              <a:buClrTx/>
              <a:buFontTx/>
              <a:buNone/>
            </a:pPr>
            <a:r>
              <a:rPr lang="en-US" altLang="en-US" sz="1800" dirty="0"/>
              <a:t>118  140 114   180  115  126  92  169  139  121  132  75  88  113  151  70  115  187  114 116 117 145 149 150 120 121 117 129 92 110   </a:t>
            </a:r>
          </a:p>
          <a:p>
            <a:pPr>
              <a:spcBef>
                <a:spcPct val="0"/>
              </a:spcBef>
              <a:buClrTx/>
              <a:buFontTx/>
              <a:buNone/>
            </a:pPr>
            <a:r>
              <a:rPr lang="en-US" altLang="en-US" sz="1800"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p:txBody>
          <a:bodyPr/>
          <a:lstStyle/>
          <a:p>
            <a:fld id="{240F1BDB-6CE4-495C-AC30-106FDA64768F}" type="slidenum">
              <a:rPr lang="en-US" smtClean="0"/>
              <a:t>114</a:t>
            </a:fld>
            <a:endParaRPr lang="en-US" dirty="0"/>
          </a:p>
        </p:txBody>
      </p:sp>
    </p:spTree>
    <p:extLst>
      <p:ext uri="{BB962C8B-B14F-4D97-AF65-F5344CB8AC3E}">
        <p14:creationId xmlns:p14="http://schemas.microsoft.com/office/powerpoint/2010/main" val="16127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115</a:t>
            </a:fld>
            <a:endParaRPr lang="en-US" dirty="0"/>
          </a:p>
        </p:txBody>
      </p:sp>
    </p:spTree>
    <p:extLst>
      <p:ext uri="{BB962C8B-B14F-4D97-AF65-F5344CB8AC3E}">
        <p14:creationId xmlns:p14="http://schemas.microsoft.com/office/powerpoint/2010/main" val="1820847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lnSpcReduction="1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116</a:t>
            </a:fld>
            <a:endParaRPr lang="en-US" dirty="0"/>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671259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548010"/>
            <a:ext cx="8229600" cy="1325563"/>
          </a:xfrm>
        </p:spPr>
        <p:txBody>
          <a:bodyPr>
            <a:normAutofit fontScale="92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117</a:t>
            </a:fld>
            <a:endParaRPr lang="en-US" dirty="0"/>
          </a:p>
        </p:txBody>
      </p:sp>
      <p:pic>
        <p:nvPicPr>
          <p:cNvPr id="5" name="Picture 4"/>
          <p:cNvPicPr>
            <a:picLocks noChangeAspect="1"/>
          </p:cNvPicPr>
          <p:nvPr/>
        </p:nvPicPr>
        <p:blipFill>
          <a:blip r:embed="rId2"/>
          <a:stretch>
            <a:fillRect/>
          </a:stretch>
        </p:blipFill>
        <p:spPr>
          <a:xfrm>
            <a:off x="1371600" y="1357010"/>
            <a:ext cx="6096000" cy="4087762"/>
          </a:xfrm>
          <a:prstGeom prst="rect">
            <a:avLst/>
          </a:prstGeom>
        </p:spPr>
      </p:pic>
    </p:spTree>
    <p:extLst>
      <p:ext uri="{BB962C8B-B14F-4D97-AF65-F5344CB8AC3E}">
        <p14:creationId xmlns:p14="http://schemas.microsoft.com/office/powerpoint/2010/main" val="1076239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118</a:t>
            </a:fld>
            <a:endParaRPr lang="en-US" dirty="0"/>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004377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119</a:t>
            </a:fld>
            <a:endParaRPr lang="en-US" dirty="0"/>
          </a:p>
        </p:txBody>
      </p:sp>
    </p:spTree>
    <p:extLst>
      <p:ext uri="{BB962C8B-B14F-4D97-AF65-F5344CB8AC3E}">
        <p14:creationId xmlns:p14="http://schemas.microsoft.com/office/powerpoint/2010/main" val="200946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fld id="{240F1BDB-6CE4-495C-AC30-106FDA64768F}" type="slidenum">
              <a:rPr lang="en-US" smtClean="0"/>
              <a:t>12</a:t>
            </a:fld>
            <a:endParaRPr lang="en-US" dirty="0"/>
          </a:p>
        </p:txBody>
      </p:sp>
    </p:spTree>
    <p:extLst>
      <p:ext uri="{BB962C8B-B14F-4D97-AF65-F5344CB8AC3E}">
        <p14:creationId xmlns:p14="http://schemas.microsoft.com/office/powerpoint/2010/main" val="7095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120</a:t>
            </a:fld>
            <a:endParaRPr lang="en-US" dirty="0"/>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2957735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121</a:t>
            </a:fld>
            <a:endParaRPr lang="en-US" dirty="0"/>
          </a:p>
        </p:txBody>
      </p:sp>
    </p:spTree>
    <p:extLst>
      <p:ext uri="{BB962C8B-B14F-4D97-AF65-F5344CB8AC3E}">
        <p14:creationId xmlns:p14="http://schemas.microsoft.com/office/powerpoint/2010/main" val="1900204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122</a:t>
            </a:fld>
            <a:endParaRPr lang="en-US" dirty="0"/>
          </a:p>
        </p:txBody>
      </p:sp>
    </p:spTree>
    <p:extLst>
      <p:ext uri="{BB962C8B-B14F-4D97-AF65-F5344CB8AC3E}">
        <p14:creationId xmlns:p14="http://schemas.microsoft.com/office/powerpoint/2010/main" val="3910978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123</a:t>
            </a:fld>
            <a:endParaRPr lang="en-US" dirty="0"/>
          </a:p>
        </p:txBody>
      </p:sp>
    </p:spTree>
    <p:extLst>
      <p:ext uri="{BB962C8B-B14F-4D97-AF65-F5344CB8AC3E}">
        <p14:creationId xmlns:p14="http://schemas.microsoft.com/office/powerpoint/2010/main" val="215531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smtClean="0">
                            <a:solidFill>
                              <a:schemeClr val="tx2"/>
                            </a:solidFill>
                            <a:latin typeface="Cambria Math" panose="02040503050406030204" pitchFamily="18" charset="0"/>
                            <a:sym typeface="Symbol" pitchFamily="18" charset="2"/>
                          </a:rPr>
                        </m:ctrlPr>
                      </m:sSubPr>
                      <m:e>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40F1BDB-6CE4-495C-AC30-106FDA64768F}" type="slidenum">
              <a:rPr lang="en-US" smtClean="0"/>
              <a:t>124</a:t>
            </a:fld>
            <a:endParaRPr lang="en-US" dirty="0"/>
          </a:p>
        </p:txBody>
      </p:sp>
    </p:spTree>
    <p:extLst>
      <p:ext uri="{BB962C8B-B14F-4D97-AF65-F5344CB8AC3E}">
        <p14:creationId xmlns:p14="http://schemas.microsoft.com/office/powerpoint/2010/main" val="415970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fld id="{240F1BDB-6CE4-495C-AC30-106FDA64768F}" type="slidenum">
              <a:rPr lang="en-US" smtClean="0"/>
              <a:t>125</a:t>
            </a:fld>
            <a:endParaRPr lang="en-US" dirty="0"/>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95,58</m:t>
                          </m:r>
                        </m:sub>
                      </m:sSub>
                      <m:r>
                        <a:rPr lang="en-US" b="0" i="1" smtClean="0">
                          <a:latin typeface="Cambria Math"/>
                        </a:rPr>
                        <m:t>=</m:t>
                      </m:r>
                      <m:r>
                        <a:rPr lang="en-US" b="0" i="1" smtClean="0">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r>
              <a:rPr lang="en-US" dirty="0"/>
              <a:t>df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m:rPr>
                        <m:sty m:val="p"/>
                      </m:rPr>
                      <a:rPr lang="en-US" b="0" i="0" baseline="-25000" smtClean="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22760843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126</a:t>
            </a:fld>
            <a:endParaRPr lang="en-US" dirty="0"/>
          </a:p>
        </p:txBody>
      </p:sp>
    </p:spTree>
    <p:extLst>
      <p:ext uri="{BB962C8B-B14F-4D97-AF65-F5344CB8AC3E}">
        <p14:creationId xmlns:p14="http://schemas.microsoft.com/office/powerpoint/2010/main" val="6394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a:t>
                </a:r>
                <a14:m>
                  <m:oMath xmlns:m="http://schemas.openxmlformats.org/officeDocument/2006/math">
                    <m:r>
                      <a:rPr lang="en-US" sz="1600" b="0" i="1" dirty="0" smtClean="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e>
                          </m:acc>
                          <m:r>
                            <a:rPr lang="en-US" sz="1200" b="0" i="1" baseline="-25000" smtClean="0">
                              <a:latin typeface="Cambria Math" panose="02040503050406030204" pitchFamily="18" charset="0"/>
                            </a:rPr>
                            <m:t>𝑊</m:t>
                          </m:r>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b="0" i="1" baseline="-25000"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b="0" i="1" smtClean="0">
                        <a:latin typeface="Cambria Math"/>
                      </a:rPr>
                      <m:t>.</m:t>
                    </m:r>
                  </m:oMath>
                </a14:m>
                <a:r>
                  <a:rPr lang="en-US" dirty="0"/>
                  <a:t>  To do this we take a sample of size n</a:t>
                </a:r>
                <a:r>
                  <a:rPr lang="en-US" baseline="-25000" dirty="0"/>
                  <a:t>M</a:t>
                </a:r>
                <a:r>
                  <a:rPr lang="en-US" dirty="0"/>
                  <a:t> = 30 and n</a:t>
                </a:r>
                <a:r>
                  <a:rPr lang="en-US" baseline="-25000" dirty="0"/>
                  <a:t>W</a:t>
                </a:r>
                <a:r>
                  <a:rPr lang="en-US" dirty="0"/>
                  <a:t> = 30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W</m:t>
                    </m:r>
                  </m:oMath>
                </a14:m>
                <a:r>
                  <a:rPr lang="en-US" dirty="0"/>
                  <a:t> = 137.1 and s</a:t>
                </a:r>
                <a:r>
                  <a:rPr lang="en-US" baseline="-25000" dirty="0"/>
                  <a:t>M</a:t>
                </a:r>
                <a:r>
                  <a:rPr lang="en-US" dirty="0"/>
                  <a:t> = 27.2 s</a:t>
                </a:r>
                <a:r>
                  <a:rPr lang="en-US" baseline="-25000" dirty="0"/>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737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128</a:t>
            </a:fld>
            <a:endParaRPr lang="en-US" dirty="0"/>
          </a:p>
        </p:txBody>
      </p:sp>
    </p:spTree>
    <p:extLst>
      <p:ext uri="{BB962C8B-B14F-4D97-AF65-F5344CB8AC3E}">
        <p14:creationId xmlns:p14="http://schemas.microsoft.com/office/powerpoint/2010/main" val="1205782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fld id="{240F1BDB-6CE4-495C-AC30-106FDA64768F}" type="slidenum">
              <a:rPr lang="en-US" smtClean="0"/>
              <a:t>129</a:t>
            </a:fld>
            <a:endParaRPr lang="en-US" dirty="0"/>
          </a:p>
        </p:txBody>
      </p:sp>
    </p:spTree>
    <p:extLst>
      <p:ext uri="{BB962C8B-B14F-4D97-AF65-F5344CB8AC3E}">
        <p14:creationId xmlns:p14="http://schemas.microsoft.com/office/powerpoint/2010/main" val="62459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a:t>Let’s Look at this Equivalence from the Hypothesis Test Point of View!</a:t>
            </a:r>
          </a:p>
        </p:txBody>
      </p:sp>
      <p:sp>
        <p:nvSpPr>
          <p:cNvPr id="3" name="Slide Number Placeholder 2"/>
          <p:cNvSpPr>
            <a:spLocks noGrp="1"/>
          </p:cNvSpPr>
          <p:nvPr>
            <p:ph type="sldNum" sz="quarter" idx="12"/>
          </p:nvPr>
        </p:nvSpPr>
        <p:spPr/>
        <p:txBody>
          <a:bodyPr/>
          <a:lstStyle/>
          <a:p>
            <a:fld id="{240F1BDB-6CE4-495C-AC30-106FDA64768F}" type="slidenum">
              <a:rPr lang="en-US" smtClean="0"/>
              <a:t>13</a:t>
            </a:fld>
            <a:endParaRPr lang="en-US" dirty="0"/>
          </a:p>
        </p:txBody>
      </p:sp>
    </p:spTree>
    <p:extLst>
      <p:ext uri="{BB962C8B-B14F-4D97-AF65-F5344CB8AC3E}">
        <p14:creationId xmlns:p14="http://schemas.microsoft.com/office/powerpoint/2010/main" val="1773173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130</a:t>
            </a:fld>
            <a:endParaRPr lang="en-US" dirty="0"/>
          </a:p>
        </p:txBody>
      </p:sp>
    </p:spTree>
    <p:extLst>
      <p:ext uri="{BB962C8B-B14F-4D97-AF65-F5344CB8AC3E}">
        <p14:creationId xmlns:p14="http://schemas.microsoft.com/office/powerpoint/2010/main" val="30083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fld id="{240F1BDB-6CE4-495C-AC30-106FDA64768F}" type="slidenum">
              <a:rPr lang="en-US" smtClean="0"/>
              <a:t>131</a:t>
            </a:fld>
            <a:endParaRPr lang="en-US" dirty="0"/>
          </a:p>
        </p:txBody>
      </p:sp>
    </p:spTree>
    <p:extLst>
      <p:ext uri="{BB962C8B-B14F-4D97-AF65-F5344CB8AC3E}">
        <p14:creationId xmlns:p14="http://schemas.microsoft.com/office/powerpoint/2010/main" val="38116434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FULL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132</a:t>
            </a:fld>
            <a:endParaRPr lang="en-US" dirty="0"/>
          </a:p>
        </p:txBody>
      </p:sp>
    </p:spTree>
    <p:extLst>
      <p:ext uri="{BB962C8B-B14F-4D97-AF65-F5344CB8AC3E}">
        <p14:creationId xmlns:p14="http://schemas.microsoft.com/office/powerpoint/2010/main" val="21126889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fld id="{240F1BDB-6CE4-495C-AC30-106FDA64768F}" type="slidenum">
              <a:rPr lang="en-US" smtClean="0"/>
              <a:t>133</a:t>
            </a:fld>
            <a:endParaRPr lang="en-US" dirty="0"/>
          </a:p>
        </p:txBody>
      </p:sp>
    </p:spTree>
    <p:extLst>
      <p:ext uri="{BB962C8B-B14F-4D97-AF65-F5344CB8AC3E}">
        <p14:creationId xmlns:p14="http://schemas.microsoft.com/office/powerpoint/2010/main" val="25941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134</a:t>
            </a:fld>
            <a:endParaRPr lang="en-US" dirty="0"/>
          </a:p>
        </p:txBody>
      </p:sp>
    </p:spTree>
    <p:extLst>
      <p:ext uri="{BB962C8B-B14F-4D97-AF65-F5344CB8AC3E}">
        <p14:creationId xmlns:p14="http://schemas.microsoft.com/office/powerpoint/2010/main" val="1657899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lnSpcReduction="1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fld id="{240F1BDB-6CE4-495C-AC30-106FDA64768F}" type="slidenum">
              <a:rPr lang="en-US" smtClean="0"/>
              <a:t>135</a:t>
            </a:fld>
            <a:endParaRPr lang="en-US" dirty="0"/>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4118774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62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40F1BDB-6CE4-495C-AC30-106FDA64768F}" type="slidenum">
              <a:rPr lang="en-US" smtClean="0"/>
              <a:t>136</a:t>
            </a:fld>
            <a:endParaRPr lang="en-US" dirty="0"/>
          </a:p>
        </p:txBody>
      </p:sp>
    </p:spTree>
    <p:extLst>
      <p:ext uri="{BB962C8B-B14F-4D97-AF65-F5344CB8AC3E}">
        <p14:creationId xmlns:p14="http://schemas.microsoft.com/office/powerpoint/2010/main" val="4287720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40F1BDB-6CE4-495C-AC30-106FDA64768F}" type="slidenum">
              <a:rPr lang="en-US" smtClean="0"/>
              <a:t>137</a:t>
            </a:fld>
            <a:endParaRPr lang="en-US" dirty="0"/>
          </a:p>
        </p:txBody>
      </p:sp>
    </p:spTree>
    <p:extLst>
      <p:ext uri="{BB962C8B-B14F-4D97-AF65-F5344CB8AC3E}">
        <p14:creationId xmlns:p14="http://schemas.microsoft.com/office/powerpoint/2010/main" val="3806361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138</a:t>
            </a:fld>
            <a:endParaRPr lang="en-US" dirty="0"/>
          </a:p>
        </p:txBody>
      </p:sp>
    </p:spTree>
    <p:extLst>
      <p:ext uri="{BB962C8B-B14F-4D97-AF65-F5344CB8AC3E}">
        <p14:creationId xmlns:p14="http://schemas.microsoft.com/office/powerpoint/2010/main" val="18109227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139</a:t>
            </a:fld>
            <a:endParaRPr lang="en-US" dirty="0"/>
          </a:p>
        </p:txBody>
      </p:sp>
    </p:spTree>
    <p:extLst>
      <p:ext uri="{BB962C8B-B14F-4D97-AF65-F5344CB8AC3E}">
        <p14:creationId xmlns:p14="http://schemas.microsoft.com/office/powerpoint/2010/main" val="384643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7.08</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r>
              <a:rPr lang="en-US" sz="2000" dirty="0"/>
              <a:t>Step 6:  There is sufficient evidence to conclude that the true mean age of patrons at the Comber at 7pm is different from 21 (</a:t>
            </a:r>
            <a:r>
              <a:rPr lang="en-US" sz="2000" dirty="0">
                <a:solidFill>
                  <a:srgbClr val="FF0000"/>
                </a:solidFill>
              </a:rPr>
              <a:t>p-value =.0162 </a:t>
            </a:r>
            <a:r>
              <a:rPr lang="en-US" sz="2000" dirty="0"/>
              <a:t>from a t-test).  </a:t>
            </a:r>
            <a:r>
              <a:rPr lang="en-US" sz="2000" dirty="0">
                <a:solidFill>
                  <a:srgbClr val="FF0000"/>
                </a:solidFill>
              </a:rPr>
              <a:t>A 95% confidence interval for the mean age is (23.3, 36.4) years. </a:t>
            </a:r>
            <a:r>
              <a:rPr lang="en-US" sz="2000" dirty="0"/>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fld id="{240F1BDB-6CE4-495C-AC30-106FDA64768F}" type="slidenum">
              <a:rPr lang="en-US" smtClean="0"/>
              <a:t>14</a:t>
            </a:fld>
            <a:endParaRPr lang="en-US" dirty="0"/>
          </a:p>
        </p:txBody>
      </p:sp>
    </p:spTree>
    <p:extLst>
      <p:ext uri="{BB962C8B-B14F-4D97-AF65-F5344CB8AC3E}">
        <p14:creationId xmlns:p14="http://schemas.microsoft.com/office/powerpoint/2010/main" val="33235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140</a:t>
            </a:fld>
            <a:endParaRPr lang="en-US" dirty="0"/>
          </a:p>
        </p:txBody>
      </p:sp>
    </p:spTree>
    <p:extLst>
      <p:ext uri="{BB962C8B-B14F-4D97-AF65-F5344CB8AC3E}">
        <p14:creationId xmlns:p14="http://schemas.microsoft.com/office/powerpoint/2010/main" val="18348881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141</a:t>
            </a:fld>
            <a:endParaRPr lang="en-US" dirty="0"/>
          </a:p>
        </p:txBody>
      </p:sp>
    </p:spTree>
    <p:extLst>
      <p:ext uri="{BB962C8B-B14F-4D97-AF65-F5344CB8AC3E}">
        <p14:creationId xmlns:p14="http://schemas.microsoft.com/office/powerpoint/2010/main" val="2589139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142</a:t>
            </a:fld>
            <a:endParaRPr lang="en-US" dirty="0"/>
          </a:p>
        </p:txBody>
      </p:sp>
    </p:spTree>
    <p:extLst>
      <p:ext uri="{BB962C8B-B14F-4D97-AF65-F5344CB8AC3E}">
        <p14:creationId xmlns:p14="http://schemas.microsoft.com/office/powerpoint/2010/main" val="1594088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p:txBody>
          <a:bodyPr/>
          <a:lstStyle/>
          <a:p>
            <a:fld id="{240F1BDB-6CE4-495C-AC30-106FDA64768F}" type="slidenum">
              <a:rPr lang="en-US" smtClean="0"/>
              <a:t>143</a:t>
            </a:fld>
            <a:endParaRPr lang="en-US" dirty="0"/>
          </a:p>
        </p:txBody>
      </p:sp>
    </p:spTree>
    <p:extLst>
      <p:ext uri="{BB962C8B-B14F-4D97-AF65-F5344CB8AC3E}">
        <p14:creationId xmlns:p14="http://schemas.microsoft.com/office/powerpoint/2010/main" val="346620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144</a:t>
            </a:fld>
            <a:endParaRPr lang="en-US" dirty="0"/>
          </a:p>
        </p:txBody>
      </p:sp>
      <p:sp>
        <p:nvSpPr>
          <p:cNvPr id="7" name="Rectangle 6"/>
          <p:cNvSpPr/>
          <p:nvPr/>
        </p:nvSpPr>
        <p:spPr>
          <a:xfrm>
            <a:off x="152400" y="4495800"/>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48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92500" lnSpcReduction="1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145</a:t>
            </a:fld>
            <a:endParaRPr lang="en-US" dirty="0"/>
          </a:p>
        </p:txBody>
      </p:sp>
    </p:spTree>
    <p:extLst>
      <p:ext uri="{BB962C8B-B14F-4D97-AF65-F5344CB8AC3E}">
        <p14:creationId xmlns:p14="http://schemas.microsoft.com/office/powerpoint/2010/main" val="27406183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p:txBody>
          <a:bodyPr/>
          <a:lstStyle/>
          <a:p>
            <a:fld id="{240F1BDB-6CE4-495C-AC30-106FDA64768F}" type="slidenum">
              <a:rPr lang="en-US" smtClean="0"/>
              <a:t>146</a:t>
            </a:fld>
            <a:endParaRPr lang="en-US" dirty="0"/>
          </a:p>
        </p:txBody>
      </p:sp>
    </p:spTree>
    <p:extLst>
      <p:ext uri="{BB962C8B-B14F-4D97-AF65-F5344CB8AC3E}">
        <p14:creationId xmlns:p14="http://schemas.microsoft.com/office/powerpoint/2010/main" val="33953045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147</a:t>
            </a:fld>
            <a:endParaRPr lang="en-US" dirty="0"/>
          </a:p>
        </p:txBody>
      </p:sp>
    </p:spTree>
    <p:extLst>
      <p:ext uri="{BB962C8B-B14F-4D97-AF65-F5344CB8AC3E}">
        <p14:creationId xmlns:p14="http://schemas.microsoft.com/office/powerpoint/2010/main" val="128865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m:t>
                    </m:r>
                    <m:r>
                      <a:rPr lang="en-US" b="0" i="1" smtClean="0">
                        <a:latin typeface="Cambria Math" panose="02040503050406030204" pitchFamily="18" charset="0"/>
                      </a:rPr>
                      <m:t>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15</a:t>
            </a:fld>
            <a:endParaRPr lang="en-US" dirty="0"/>
          </a:p>
        </p:txBody>
      </p:sp>
    </p:spTree>
    <p:extLst>
      <p:ext uri="{BB962C8B-B14F-4D97-AF65-F5344CB8AC3E}">
        <p14:creationId xmlns:p14="http://schemas.microsoft.com/office/powerpoint/2010/main" val="9144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16</a:t>
            </a:fld>
            <a:endParaRPr lang="en-US" dirty="0"/>
          </a:p>
        </p:txBody>
      </p:sp>
    </p:spTree>
    <p:extLst>
      <p:ext uri="{BB962C8B-B14F-4D97-AF65-F5344CB8AC3E}">
        <p14:creationId xmlns:p14="http://schemas.microsoft.com/office/powerpoint/2010/main" val="3962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0F1BDB-6CE4-495C-AC30-106FDA64768F}" type="slidenum">
              <a:rPr lang="en-US" smtClean="0"/>
              <a:t>17</a:t>
            </a:fld>
            <a:endParaRPr lang="en-US" dirty="0"/>
          </a:p>
        </p:txBody>
      </p:sp>
    </p:spTree>
    <p:extLst>
      <p:ext uri="{BB962C8B-B14F-4D97-AF65-F5344CB8AC3E}">
        <p14:creationId xmlns:p14="http://schemas.microsoft.com/office/powerpoint/2010/main" val="232790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18</a:t>
            </a:fld>
            <a:endParaRPr lang="en-US" dirty="0"/>
          </a:p>
        </p:txBody>
      </p:sp>
    </p:spTree>
    <p:extLst>
      <p:ext uri="{BB962C8B-B14F-4D97-AF65-F5344CB8AC3E}">
        <p14:creationId xmlns:p14="http://schemas.microsoft.com/office/powerpoint/2010/main" val="295153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19</a:t>
            </a:fld>
            <a:endParaRPr lang="en-US" dirty="0"/>
          </a:p>
        </p:txBody>
      </p:sp>
    </p:spTree>
    <p:extLst>
      <p:ext uri="{BB962C8B-B14F-4D97-AF65-F5344CB8AC3E}">
        <p14:creationId xmlns:p14="http://schemas.microsoft.com/office/powerpoint/2010/main" val="318441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8849-9CB4-4449-88B2-F4CF82FE3413}"/>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36E6410E-F105-3A4E-82A7-8F25EAE010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5785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75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algn="ctr"/>
            <a:r>
              <a:rPr lang="en-US" sz="2800" dirty="0">
                <a:solidFill>
                  <a:srgbClr val="0070C0"/>
                </a:solidFill>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fld id="{240F1BDB-6CE4-495C-AC30-106FDA64768F}" type="slidenum">
              <a:rPr lang="en-US" smtClean="0"/>
              <a:t>20</a:t>
            </a:fld>
            <a:endParaRPr lang="en-US" dirty="0"/>
          </a:p>
        </p:txBody>
      </p:sp>
    </p:spTree>
    <p:extLst>
      <p:ext uri="{BB962C8B-B14F-4D97-AF65-F5344CB8AC3E}">
        <p14:creationId xmlns:p14="http://schemas.microsoft.com/office/powerpoint/2010/main" val="345946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21</a:t>
            </a:fld>
            <a:endParaRPr lang="en-US" dirty="0"/>
          </a:p>
        </p:txBody>
      </p:sp>
    </p:spTree>
    <p:extLst>
      <p:ext uri="{BB962C8B-B14F-4D97-AF65-F5344CB8AC3E}">
        <p14:creationId xmlns:p14="http://schemas.microsoft.com/office/powerpoint/2010/main" val="170386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fld id="{240F1BDB-6CE4-495C-AC30-106FDA64768F}" type="slidenum">
              <a:rPr lang="en-US" smtClean="0"/>
              <a:t>22</a:t>
            </a:fld>
            <a:endParaRPr lang="en-US" dirty="0"/>
          </a:p>
        </p:txBody>
      </p:sp>
    </p:spTree>
    <p:extLst>
      <p:ext uri="{BB962C8B-B14F-4D97-AF65-F5344CB8AC3E}">
        <p14:creationId xmlns:p14="http://schemas.microsoft.com/office/powerpoint/2010/main" val="222053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fld id="{240F1BDB-6CE4-495C-AC30-106FDA64768F}" type="slidenum">
              <a:rPr lang="en-US" smtClean="0"/>
              <a:t>23</a:t>
            </a:fld>
            <a:endParaRPr lang="en-US" dirty="0"/>
          </a:p>
        </p:txBody>
      </p:sp>
    </p:spTree>
    <p:extLst>
      <p:ext uri="{BB962C8B-B14F-4D97-AF65-F5344CB8AC3E}">
        <p14:creationId xmlns:p14="http://schemas.microsoft.com/office/powerpoint/2010/main" val="3933366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62800" y="5029200"/>
            <a:ext cx="1828800" cy="646331"/>
          </a:xfrm>
          <a:prstGeom prst="rect">
            <a:avLst/>
          </a:prstGeom>
          <a:noFill/>
        </p:spPr>
        <p:txBody>
          <a:bodyPr wrap="square" rtlCol="0">
            <a:spAutoFit/>
          </a:bodyPr>
          <a:lstStyle/>
          <a:p>
            <a:r>
              <a:rPr lang="en-US" dirty="0"/>
              <a:t>Note the</a:t>
            </a:r>
          </a:p>
          <a:p>
            <a:r>
              <a:rPr lang="en-US" dirty="0"/>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24</a:t>
            </a:fld>
            <a:endParaRPr lang="en-US" dirty="0"/>
          </a:p>
        </p:txBody>
      </p:sp>
    </p:spTree>
    <p:extLst>
      <p:ext uri="{BB962C8B-B14F-4D97-AF65-F5344CB8AC3E}">
        <p14:creationId xmlns:p14="http://schemas.microsoft.com/office/powerpoint/2010/main" val="421018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16645" y="4873910"/>
            <a:ext cx="1828800" cy="1200329"/>
          </a:xfrm>
          <a:prstGeom prst="rect">
            <a:avLst/>
          </a:prstGeom>
          <a:noFill/>
        </p:spPr>
        <p:txBody>
          <a:bodyPr wrap="square" rtlCol="0">
            <a:spAutoFit/>
          </a:bodyPr>
          <a:lstStyle/>
          <a:p>
            <a:pPr algn="ctr"/>
            <a:r>
              <a:rPr lang="en-US" dirty="0"/>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25</a:t>
            </a:fld>
            <a:endParaRPr lang="en-US" dirty="0"/>
          </a:p>
        </p:txBody>
      </p:sp>
    </p:spTree>
    <p:extLst>
      <p:ext uri="{BB962C8B-B14F-4D97-AF65-F5344CB8AC3E}">
        <p14:creationId xmlns:p14="http://schemas.microsoft.com/office/powerpoint/2010/main" val="198036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dirty="0"/>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dirty="0"/>
              <a:t>n = 100</a:t>
            </a:r>
          </a:p>
        </p:txBody>
      </p:sp>
      <p:sp>
        <p:nvSpPr>
          <p:cNvPr id="3" name="Slide Number Placeholder 2"/>
          <p:cNvSpPr>
            <a:spLocks noGrp="1"/>
          </p:cNvSpPr>
          <p:nvPr>
            <p:ph type="sldNum" sz="quarter" idx="12"/>
          </p:nvPr>
        </p:nvSpPr>
        <p:spPr/>
        <p:txBody>
          <a:bodyPr/>
          <a:lstStyle/>
          <a:p>
            <a:fld id="{240F1BDB-6CE4-495C-AC30-106FDA64768F}" type="slidenum">
              <a:rPr lang="en-US" smtClean="0"/>
              <a:t>26</a:t>
            </a:fld>
            <a:endParaRPr lang="en-US" dirty="0"/>
          </a:p>
        </p:txBody>
      </p:sp>
    </p:spTree>
    <p:extLst>
      <p:ext uri="{BB962C8B-B14F-4D97-AF65-F5344CB8AC3E}">
        <p14:creationId xmlns:p14="http://schemas.microsoft.com/office/powerpoint/2010/main" val="854069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q-q Plot</a:t>
            </a:r>
          </a:p>
        </p:txBody>
      </p:sp>
      <p:graphicFrame>
        <p:nvGraphicFramePr>
          <p:cNvPr id="9" name="Table 8"/>
          <p:cNvGraphicFramePr>
            <a:graphicFrameLocks noGrp="1"/>
          </p:cNvGraphicFramePr>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27</a:t>
            </a:fld>
            <a:endParaRPr lang="en-US" dirty="0"/>
          </a:p>
        </p:txBody>
      </p:sp>
      <p:sp>
        <p:nvSpPr>
          <p:cNvPr id="4" name="TextBox 3"/>
          <p:cNvSpPr txBox="1"/>
          <p:nvPr/>
        </p:nvSpPr>
        <p:spPr>
          <a:xfrm>
            <a:off x="3886200" y="3516980"/>
            <a:ext cx="4800600" cy="2862322"/>
          </a:xfrm>
          <a:prstGeom prst="rect">
            <a:avLst/>
          </a:prstGeom>
          <a:noFill/>
        </p:spPr>
        <p:txBody>
          <a:bodyPr wrap="square" rtlCol="0">
            <a:spAutoFit/>
          </a:bodyPr>
          <a:lstStyle/>
          <a:p>
            <a:r>
              <a:rPr lang="en-US" dirty="0"/>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75460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28</a:t>
            </a:fld>
            <a:endParaRPr lang="en-US" dirty="0"/>
          </a:p>
        </p:txBody>
      </p:sp>
    </p:spTree>
    <p:extLst>
      <p:ext uri="{BB962C8B-B14F-4D97-AF65-F5344CB8AC3E}">
        <p14:creationId xmlns:p14="http://schemas.microsoft.com/office/powerpoint/2010/main" val="161720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b="1" dirty="0">
                <a:solidFill>
                  <a:srgbClr val="FF0000"/>
                </a:solidFill>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b="1" dirty="0">
                <a:solidFill>
                  <a:srgbClr val="FF0000"/>
                </a:solidFill>
              </a:rPr>
              <a:t>n = 100</a:t>
            </a:r>
          </a:p>
        </p:txBody>
      </p:sp>
      <p:sp>
        <p:nvSpPr>
          <p:cNvPr id="5" name="Slide Number Placeholder 4"/>
          <p:cNvSpPr>
            <a:spLocks noGrp="1"/>
          </p:cNvSpPr>
          <p:nvPr>
            <p:ph type="sldNum" sz="quarter" idx="12"/>
          </p:nvPr>
        </p:nvSpPr>
        <p:spPr/>
        <p:txBody>
          <a:bodyPr/>
          <a:lstStyle/>
          <a:p>
            <a:fld id="{240F1BDB-6CE4-495C-AC30-106FDA64768F}" type="slidenum">
              <a:rPr lang="en-US" smtClean="0"/>
              <a:t>29</a:t>
            </a:fld>
            <a:endParaRPr lang="en-US" dirty="0"/>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r>
              <a:rPr lang="en-US" dirty="0"/>
              <a:t>Not normal! Data is skewed to the right and does not fall along a straight line in this q-q plot.</a:t>
            </a:r>
          </a:p>
        </p:txBody>
      </p:sp>
    </p:spTree>
    <p:extLst>
      <p:ext uri="{BB962C8B-B14F-4D97-AF65-F5344CB8AC3E}">
        <p14:creationId xmlns:p14="http://schemas.microsoft.com/office/powerpoint/2010/main" val="174815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7B8547-C77E-F341-913C-954B37918AD2}"/>
                  </a:ext>
                </a:extLst>
              </p:cNvPr>
              <p:cNvSpPr>
                <a:spLocks noGrp="1"/>
              </p:cNvSpPr>
              <p:nvPr>
                <p:ph type="title"/>
              </p:nvPr>
            </p:nvSpPr>
            <p:spPr/>
            <p:txBody>
              <a:bodyPr/>
              <a:lstStyle/>
              <a:p>
                <a:r>
                  <a:rPr lang="en-US" dirty="0"/>
                  <a:t>Quick Quiz Questions (QQQS) </a:t>
                </a:r>
                <a:br>
                  <a:rPr lang="en-US" dirty="0"/>
                </a:b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1</m:t>
                    </m:r>
                  </m:oMath>
                </a14:m>
                <a:r>
                  <a:rPr lang="en-US" dirty="0"/>
                  <a:t> hour)</a:t>
                </a:r>
              </a:p>
            </p:txBody>
          </p:sp>
        </mc:Choice>
        <mc:Fallback xmlns="">
          <p:sp>
            <p:nvSpPr>
              <p:cNvPr id="2" name="Title 1">
                <a:extLst>
                  <a:ext uri="{FF2B5EF4-FFF2-40B4-BE49-F238E27FC236}">
                    <a16:creationId xmlns:a16="http://schemas.microsoft.com/office/drawing/2014/main" id="{CB7B8547-C77E-F341-913C-954B37918AD2}"/>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927A1F37-4C89-DE4A-9DA9-11EEB78CC8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4035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r>
              <a:rPr lang="en-US" dirty="0">
                <a:solidFill>
                  <a:srgbClr val="FF0000"/>
                </a:solidFill>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r>
              <a:rPr lang="en-US" dirty="0">
                <a:solidFill>
                  <a:srgbClr val="FF0000"/>
                </a:solidFill>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30</a:t>
            </a:fld>
            <a:endParaRPr lang="en-US" dirty="0"/>
          </a:p>
        </p:txBody>
      </p:sp>
      <p:sp>
        <p:nvSpPr>
          <p:cNvPr id="4" name="TextBox 3"/>
          <p:cNvSpPr txBox="1"/>
          <p:nvPr/>
        </p:nvSpPr>
        <p:spPr>
          <a:xfrm>
            <a:off x="304800" y="6204982"/>
            <a:ext cx="8686800" cy="369332"/>
          </a:xfrm>
          <a:prstGeom prst="rect">
            <a:avLst/>
          </a:prstGeom>
          <a:noFill/>
        </p:spPr>
        <p:txBody>
          <a:bodyPr wrap="square" rtlCol="0">
            <a:spAutoFit/>
          </a:bodyPr>
          <a:lstStyle/>
          <a:p>
            <a:r>
              <a:rPr lang="en-US" dirty="0"/>
              <a:t>Data comes from a normal distribution, but it is hard to tell given the small sample size.</a:t>
            </a:r>
          </a:p>
        </p:txBody>
      </p:sp>
    </p:spTree>
    <p:extLst>
      <p:ext uri="{BB962C8B-B14F-4D97-AF65-F5344CB8AC3E}">
        <p14:creationId xmlns:p14="http://schemas.microsoft.com/office/powerpoint/2010/main" val="388790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r>
              <a:rPr lang="en-US" b="1" dirty="0">
                <a:solidFill>
                  <a:srgbClr val="FF0000"/>
                </a:solidFill>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b="1" dirty="0">
                <a:solidFill>
                  <a:srgbClr val="FF0000"/>
                </a:solidFill>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31</a:t>
            </a:fld>
            <a:endParaRPr lang="en-US" dirty="0"/>
          </a:p>
        </p:txBody>
      </p:sp>
      <p:sp>
        <p:nvSpPr>
          <p:cNvPr id="4" name="TextBox 3"/>
          <p:cNvSpPr txBox="1"/>
          <p:nvPr/>
        </p:nvSpPr>
        <p:spPr>
          <a:xfrm>
            <a:off x="436098" y="6236179"/>
            <a:ext cx="7810500" cy="646331"/>
          </a:xfrm>
          <a:prstGeom prst="rect">
            <a:avLst/>
          </a:prstGeom>
          <a:noFill/>
        </p:spPr>
        <p:txBody>
          <a:bodyPr wrap="square" rtlCol="0">
            <a:spAutoFit/>
          </a:bodyPr>
          <a:lstStyle/>
          <a:p>
            <a:r>
              <a:rPr lang="en-US" dirty="0"/>
              <a:t>It looks like the data might not be normal (skew, curvature of q-q plot), but it is hard to tell with this small sample size.</a:t>
            </a:r>
          </a:p>
        </p:txBody>
      </p:sp>
    </p:spTree>
    <p:extLst>
      <p:ext uri="{BB962C8B-B14F-4D97-AF65-F5344CB8AC3E}">
        <p14:creationId xmlns:p14="http://schemas.microsoft.com/office/powerpoint/2010/main" val="29951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r>
              <a:rPr lang="en-US" dirty="0"/>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dirty="0"/>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32</a:t>
            </a:fld>
            <a:endParaRPr lang="en-US" dirty="0"/>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r>
              <a:rPr lang="en-US" dirty="0"/>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20884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nvGraphicFramePr>
        <p:xfrm>
          <a:off x="304800" y="1417203"/>
          <a:ext cx="8382000" cy="4957727"/>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240F1BDB-6CE4-495C-AC30-106FDA64768F}" type="slidenum">
              <a:rPr lang="en-US" smtClean="0"/>
              <a:t>33</a:t>
            </a:fld>
            <a:endParaRPr lang="en-US" dirty="0"/>
          </a:p>
        </p:txBody>
      </p:sp>
    </p:spTree>
    <p:extLst>
      <p:ext uri="{BB962C8B-B14F-4D97-AF65-F5344CB8AC3E}">
        <p14:creationId xmlns:p14="http://schemas.microsoft.com/office/powerpoint/2010/main" val="254604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34</a:t>
            </a:fld>
            <a:endParaRPr lang="en-US" dirty="0"/>
          </a:p>
        </p:txBody>
      </p:sp>
    </p:spTree>
    <p:extLst>
      <p:ext uri="{BB962C8B-B14F-4D97-AF65-F5344CB8AC3E}">
        <p14:creationId xmlns:p14="http://schemas.microsoft.com/office/powerpoint/2010/main" val="333188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35</a:t>
            </a:fld>
            <a:endParaRPr lang="en-US" dirty="0"/>
          </a:p>
        </p:txBody>
      </p:sp>
    </p:spTree>
    <p:extLst>
      <p:ext uri="{BB962C8B-B14F-4D97-AF65-F5344CB8AC3E}">
        <p14:creationId xmlns:p14="http://schemas.microsoft.com/office/powerpoint/2010/main" val="839775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36</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248859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43491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38</a:t>
            </a:fld>
            <a:endParaRPr lang="en-US" dirty="0"/>
          </a:p>
        </p:txBody>
      </p:sp>
    </p:spTree>
    <p:extLst>
      <p:ext uri="{BB962C8B-B14F-4D97-AF65-F5344CB8AC3E}">
        <p14:creationId xmlns:p14="http://schemas.microsoft.com/office/powerpoint/2010/main" val="389601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39</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121468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34530001-B6D9-E54A-8897-B7D77E8519EE}"/>
              </a:ext>
            </a:extLst>
          </p:cNvPr>
          <p:cNvPicPr>
            <a:picLocks noChangeAspect="1"/>
          </p:cNvPicPr>
          <p:nvPr/>
        </p:nvPicPr>
        <p:blipFill>
          <a:blip r:embed="rId2"/>
          <a:stretch>
            <a:fillRect/>
          </a:stretch>
        </p:blipFill>
        <p:spPr>
          <a:xfrm>
            <a:off x="247650" y="1781243"/>
            <a:ext cx="8648700" cy="4521200"/>
          </a:xfrm>
          <a:prstGeom prst="rect">
            <a:avLst/>
          </a:prstGeom>
        </p:spPr>
      </p:pic>
      <p:sp>
        <p:nvSpPr>
          <p:cNvPr id="3" name="Oval 2">
            <a:extLst>
              <a:ext uri="{FF2B5EF4-FFF2-40B4-BE49-F238E27FC236}">
                <a16:creationId xmlns:a16="http://schemas.microsoft.com/office/drawing/2014/main" id="{A726DAF6-A490-C54B-8C4C-BD9CD6DD9063}"/>
              </a:ext>
            </a:extLst>
          </p:cNvPr>
          <p:cNvSpPr/>
          <p:nvPr/>
        </p:nvSpPr>
        <p:spPr>
          <a:xfrm>
            <a:off x="599466" y="5914423"/>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0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40</a:t>
            </a:fld>
            <a:endParaRPr lang="en-US" dirty="0"/>
          </a:p>
        </p:txBody>
      </p:sp>
    </p:spTree>
    <p:extLst>
      <p:ext uri="{BB962C8B-B14F-4D97-AF65-F5344CB8AC3E}">
        <p14:creationId xmlns:p14="http://schemas.microsoft.com/office/powerpoint/2010/main" val="1218655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41</a:t>
            </a:fld>
            <a:endParaRPr lang="en-US" dirty="0"/>
          </a:p>
        </p:txBody>
      </p:sp>
    </p:spTree>
    <p:extLst>
      <p:ext uri="{BB962C8B-B14F-4D97-AF65-F5344CB8AC3E}">
        <p14:creationId xmlns:p14="http://schemas.microsoft.com/office/powerpoint/2010/main" val="27293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𝐶𝑒𝑛𝑡𝑎𝑙</m:t>
                      </m:r>
                      <m:r>
                        <a:rPr lang="en-US" b="0" i="1" smtClean="0">
                          <a:latin typeface="Cambria Math" panose="02040503050406030204" pitchFamily="18" charset="0"/>
                        </a:rPr>
                        <m:t> </m:t>
                      </m:r>
                      <m:r>
                        <a:rPr lang="en-US" b="0" i="1" smtClean="0">
                          <a:latin typeface="Cambria Math" panose="02040503050406030204" pitchFamily="18" charset="0"/>
                        </a:rPr>
                        <m:t>𝐿𝑖𝑚𝑖𝑡</m:t>
                      </m:r>
                      <m:r>
                        <a:rPr lang="en-US" b="0" i="1" smtClean="0">
                          <a:latin typeface="Cambria Math" panose="02040503050406030204" pitchFamily="18" charset="0"/>
                        </a:rPr>
                        <m:t> </m:t>
                      </m:r>
                      <m:r>
                        <a:rPr lang="en-US" b="0" i="1" smtClean="0">
                          <a:latin typeface="Cambria Math" panose="02040503050406030204" pitchFamily="18" charset="0"/>
                        </a:rPr>
                        <m:t>𝑇h𝑒𝑜𝑟𝑒𝑚</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r>
              <a:rPr lang="en-US" i="1" dirty="0"/>
              <a:t>x</a:t>
            </a:r>
          </a:p>
        </p:txBody>
      </p:sp>
      <p:sp>
        <p:nvSpPr>
          <p:cNvPr id="16" name="TextBox 15"/>
          <p:cNvSpPr txBox="1"/>
          <p:nvPr/>
        </p:nvSpPr>
        <p:spPr>
          <a:xfrm>
            <a:off x="5170120" y="4094876"/>
            <a:ext cx="228600" cy="369332"/>
          </a:xfrm>
          <a:prstGeom prst="rect">
            <a:avLst/>
          </a:prstGeom>
          <a:noFill/>
        </p:spPr>
        <p:txBody>
          <a:bodyPr wrap="square" rtlCol="0">
            <a:spAutoFit/>
          </a:bodyPr>
          <a:lstStyle/>
          <a:p>
            <a:r>
              <a:rPr lang="en-US" i="1" dirty="0"/>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Slide Number Placeholder 19"/>
          <p:cNvSpPr>
            <a:spLocks noGrp="1"/>
          </p:cNvSpPr>
          <p:nvPr>
            <p:ph type="sldNum" sz="quarter" idx="12"/>
          </p:nvPr>
        </p:nvSpPr>
        <p:spPr/>
        <p:txBody>
          <a:bodyPr/>
          <a:lstStyle/>
          <a:p>
            <a:fld id="{240F1BDB-6CE4-495C-AC30-106FDA64768F}" type="slidenum">
              <a:rPr lang="en-US" smtClean="0"/>
              <a:t>42</a:t>
            </a:fld>
            <a:endParaRPr lang="en-US" dirty="0"/>
          </a:p>
        </p:txBody>
      </p:sp>
    </p:spTree>
    <p:extLst>
      <p:ext uri="{BB962C8B-B14F-4D97-AF65-F5344CB8AC3E}">
        <p14:creationId xmlns:p14="http://schemas.microsoft.com/office/powerpoint/2010/main" val="1059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43</a:t>
            </a:fld>
            <a:endParaRPr lang="en-US" dirty="0"/>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1047394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𝐴𝑠𝑠𝑢𝑚𝑒</m:t>
                          </m:r>
                          <m:r>
                            <a:rPr lang="en-US" b="0" i="1" smtClean="0">
                              <a:latin typeface="Cambria Math"/>
                            </a:rPr>
                            <m:t>: </m:t>
                          </m:r>
                          <m:r>
                            <a:rPr lang="en-US" i="1" smtClean="0">
                              <a:latin typeface="Cambria Math"/>
                              <a:ea typeface="Cambria Math"/>
                            </a:rPr>
                            <m:t>𝜎</m:t>
                          </m:r>
                        </m:e>
                        <m:sub>
                          <m:r>
                            <a:rPr lang="en-US" b="0" i="1" smtClean="0">
                              <a:latin typeface="Cambria Math"/>
                            </a:rPr>
                            <m:t>1</m:t>
                          </m:r>
                        </m:sub>
                      </m:sSub>
                      <m:r>
                        <a:rPr lang="en-US" b="0" i="1" smtClean="0">
                          <a:latin typeface="Cambria Math"/>
                        </a:rPr>
                        <m:t>=</m:t>
                      </m:r>
                      <m:sSub>
                        <m:sSubPr>
                          <m:ctrlPr>
                            <a:rPr lang="en-US" i="1" smtClean="0">
                              <a:latin typeface="Cambria Math" panose="02040503050406030204" pitchFamily="18" charset="0"/>
                            </a:rPr>
                          </m:ctrlPr>
                        </m:sSubPr>
                        <m:e>
                          <m:r>
                            <a:rPr lang="en-US" i="1" smtClean="0">
                              <a:latin typeface="Cambria Math"/>
                              <a:ea typeface="Cambria Math"/>
                            </a:rPr>
                            <m:t>𝜎</m:t>
                          </m:r>
                        </m:e>
                        <m:sub>
                          <m:r>
                            <a:rPr lang="en-US" b="0" i="1" smtClean="0">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𝑊𝑒</m:t>
                        </m:r>
                        <m:r>
                          <a:rPr lang="en-US" b="0" i="1" smtClean="0">
                            <a:latin typeface="Cambria Math"/>
                          </a:rPr>
                          <m:t> </m:t>
                        </m:r>
                        <m:r>
                          <a:rPr lang="en-US" b="0" i="1" smtClean="0">
                            <a:latin typeface="Cambria Math"/>
                          </a:rPr>
                          <m:t>𝑤𝑎𝑛𝑡</m:t>
                        </m:r>
                        <m:r>
                          <a:rPr lang="en-US" b="0" i="1" smtClean="0">
                            <a:latin typeface="Cambria Math"/>
                          </a:rPr>
                          <m:t> </m:t>
                        </m:r>
                        <m:r>
                          <a:rPr lang="en-US" b="0" i="1" smtClean="0">
                            <a:latin typeface="Cambria Math"/>
                          </a:rPr>
                          <m:t>𝑖𝑛𝑓𝑒𝑟𝑒𝑛𝑐𝑒</m:t>
                        </m:r>
                        <m:r>
                          <a:rPr lang="en-US" b="0" i="1" smtClean="0">
                            <a:latin typeface="Cambria Math"/>
                          </a:rPr>
                          <m:t> </m:t>
                        </m:r>
                        <m:r>
                          <a:rPr lang="en-US" b="0" i="1" smtClean="0">
                            <a:latin typeface="Cambria Math"/>
                          </a:rPr>
                          <m:t>𝑜𝑛</m:t>
                        </m:r>
                        <m:r>
                          <a:rPr lang="en-US" b="0" i="1" smtClean="0">
                            <a:latin typeface="Cambria Math"/>
                          </a:rPr>
                          <m:t> : </m:t>
                        </m:r>
                        <m:r>
                          <a:rPr lang="en-US" i="1" smtClean="0">
                            <a:latin typeface="Cambria Math"/>
                            <a:ea typeface="Cambria Math"/>
                          </a:rPr>
                          <m:t>𝜇</m:t>
                        </m:r>
                      </m:e>
                      <m:sub>
                        <m:r>
                          <a:rPr lang="en-US" b="0" i="1" smtClean="0">
                            <a:latin typeface="Cambria Math"/>
                          </a:rPr>
                          <m:t>2</m:t>
                        </m:r>
                      </m:sub>
                    </m:sSub>
                    <m:r>
                      <a:rPr lang="en-US" b="0" i="1" smtClean="0">
                        <a:latin typeface="Cambria Math"/>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ea typeface="Cambria Math"/>
                          </a:rPr>
                          <m:t>1</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240F1BDB-6CE4-495C-AC30-106FDA64768F}" type="slidenum">
              <a:rPr lang="en-US" smtClean="0"/>
              <a:t>44</a:t>
            </a:fld>
            <a:endParaRPr lang="en-US" dirty="0"/>
          </a:p>
        </p:txBody>
      </p:sp>
    </p:spTree>
    <p:extLst>
      <p:ext uri="{BB962C8B-B14F-4D97-AF65-F5344CB8AC3E}">
        <p14:creationId xmlns:p14="http://schemas.microsoft.com/office/powerpoint/2010/main" val="113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Strong visual evidence against equal standard deviations (variances).</a:t>
            </a:r>
          </a:p>
        </p:txBody>
      </p:sp>
      <p:sp>
        <p:nvSpPr>
          <p:cNvPr id="4" name="Slide Number Placeholder 3"/>
          <p:cNvSpPr>
            <a:spLocks noGrp="1"/>
          </p:cNvSpPr>
          <p:nvPr>
            <p:ph type="sldNum" sz="quarter" idx="12"/>
          </p:nvPr>
        </p:nvSpPr>
        <p:spPr/>
        <p:txBody>
          <a:bodyPr/>
          <a:lstStyle/>
          <a:p>
            <a:fld id="{240F1BDB-6CE4-495C-AC30-106FDA64768F}" type="slidenum">
              <a:rPr lang="en-US" smtClean="0"/>
              <a:t>45</a:t>
            </a:fld>
            <a:endParaRPr lang="en-US" dirty="0"/>
          </a:p>
        </p:txBody>
      </p:sp>
    </p:spTree>
    <p:extLst>
      <p:ext uri="{BB962C8B-B14F-4D97-AF65-F5344CB8AC3E}">
        <p14:creationId xmlns:p14="http://schemas.microsoft.com/office/powerpoint/2010/main" val="192027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fld id="{240F1BDB-6CE4-495C-AC30-106FDA64768F}" type="slidenum">
              <a:rPr lang="en-US" smtClean="0"/>
              <a:t>46</a:t>
            </a:fld>
            <a:endParaRPr lang="en-US" dirty="0"/>
          </a:p>
        </p:txBody>
      </p:sp>
    </p:spTree>
    <p:extLst>
      <p:ext uri="{BB962C8B-B14F-4D97-AF65-F5344CB8AC3E}">
        <p14:creationId xmlns:p14="http://schemas.microsoft.com/office/powerpoint/2010/main" val="2877994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algn="ctr"/>
            <a:r>
              <a:rPr lang="en-US" sz="3200" dirty="0"/>
              <a:t>Evidence of Inequality of Variance:</a:t>
            </a:r>
            <a:br>
              <a:rPr lang="en-US" sz="3200" dirty="0"/>
            </a:br>
            <a:r>
              <a:rPr lang="en-US" sz="3200" dirty="0"/>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r>
              <a:rPr lang="en-US" sz="2800" dirty="0"/>
              <a:t>Ho: population variances are equal</a:t>
            </a:r>
          </a:p>
          <a:p>
            <a:r>
              <a:rPr lang="en-US" sz="2800" dirty="0"/>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algn="ctr"/>
            <a:r>
              <a:rPr lang="en-US" dirty="0"/>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fld id="{240F1BDB-6CE4-495C-AC30-106FDA64768F}" type="slidenum">
              <a:rPr lang="en-US" smtClean="0"/>
              <a:t>47</a:t>
            </a:fld>
            <a:endParaRPr lang="en-US" dirty="0"/>
          </a:p>
        </p:txBody>
      </p:sp>
    </p:spTree>
    <p:extLst>
      <p:ext uri="{BB962C8B-B14F-4D97-AF65-F5344CB8AC3E}">
        <p14:creationId xmlns:p14="http://schemas.microsoft.com/office/powerpoint/2010/main" val="3617545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algn="ctr"/>
            <a:r>
              <a:rPr lang="en-US" dirty="0"/>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r>
              <a:rPr lang="en-US" dirty="0"/>
              <a:t>Ho: population variances are equal</a:t>
            </a:r>
          </a:p>
          <a:p>
            <a:r>
              <a:rPr lang="en-US" dirty="0"/>
              <a:t>Ha: population variances are not equal</a:t>
            </a:r>
          </a:p>
        </p:txBody>
      </p:sp>
      <p:sp>
        <p:nvSpPr>
          <p:cNvPr id="5" name="Slide Number Placeholder 4"/>
          <p:cNvSpPr>
            <a:spLocks noGrp="1"/>
          </p:cNvSpPr>
          <p:nvPr>
            <p:ph type="sldNum" sz="quarter" idx="12"/>
          </p:nvPr>
        </p:nvSpPr>
        <p:spPr/>
        <p:txBody>
          <a:bodyPr/>
          <a:lstStyle/>
          <a:p>
            <a:fld id="{240F1BDB-6CE4-495C-AC30-106FDA64768F}" type="slidenum">
              <a:rPr lang="en-US" smtClean="0"/>
              <a:t>48</a:t>
            </a:fld>
            <a:endParaRPr lang="en-US" dirty="0"/>
          </a:p>
        </p:txBody>
      </p:sp>
    </p:spTree>
    <p:extLst>
      <p:ext uri="{BB962C8B-B14F-4D97-AF65-F5344CB8AC3E}">
        <p14:creationId xmlns:p14="http://schemas.microsoft.com/office/powerpoint/2010/main" val="1158255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algn="ctr"/>
            <a:r>
              <a:rPr lang="en-US" dirty="0"/>
              <a:t>The F-test has a strong assumption that the two populations that it is testing the variances of must be normal.  It is not robust to this assumption.  Since the second distribution has strong evidence of right skew, the F-test for Equal Variance</a:t>
            </a:r>
            <a:r>
              <a:rPr lang="en-US" b="1" dirty="0"/>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r>
              <a:rPr lang="en-US" dirty="0"/>
              <a:t>For this example, the visual evidence is so strong that we would not need to consult a hypothesis test to test this assumption of equal variances.  </a:t>
            </a:r>
          </a:p>
          <a:p>
            <a:endParaRPr lang="en-US" dirty="0"/>
          </a:p>
        </p:txBody>
      </p:sp>
      <p:sp>
        <p:nvSpPr>
          <p:cNvPr id="5" name="Rectangle 4"/>
          <p:cNvSpPr/>
          <p:nvPr/>
        </p:nvSpPr>
        <p:spPr>
          <a:xfrm>
            <a:off x="434460" y="4404506"/>
            <a:ext cx="8340908" cy="646331"/>
          </a:xfrm>
          <a:prstGeom prst="rect">
            <a:avLst/>
          </a:prstGeom>
        </p:spPr>
        <p:txBody>
          <a:bodyPr wrap="square">
            <a:spAutoFit/>
          </a:bodyPr>
          <a:lstStyle/>
          <a:p>
            <a:r>
              <a:rPr lang="en-US" dirty="0"/>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fld id="{240F1BDB-6CE4-495C-AC30-106FDA64768F}" type="slidenum">
              <a:rPr lang="en-US" smtClean="0"/>
              <a:t>49</a:t>
            </a:fld>
            <a:endParaRPr lang="en-US" dirty="0"/>
          </a:p>
        </p:txBody>
      </p:sp>
    </p:spTree>
    <p:extLst>
      <p:ext uri="{BB962C8B-B14F-4D97-AF65-F5344CB8AC3E}">
        <p14:creationId xmlns:p14="http://schemas.microsoft.com/office/powerpoint/2010/main" val="391063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10F5748F-B5E4-C240-B532-E49472DAD56C}"/>
              </a:ext>
            </a:extLst>
          </p:cNvPr>
          <p:cNvPicPr>
            <a:picLocks noChangeAspect="1"/>
          </p:cNvPicPr>
          <p:nvPr/>
        </p:nvPicPr>
        <p:blipFill>
          <a:blip r:embed="rId2"/>
          <a:stretch>
            <a:fillRect/>
          </a:stretch>
        </p:blipFill>
        <p:spPr>
          <a:xfrm>
            <a:off x="457200" y="1803400"/>
            <a:ext cx="8229600" cy="3251200"/>
          </a:xfrm>
          <a:prstGeom prst="rect">
            <a:avLst/>
          </a:prstGeom>
        </p:spPr>
      </p:pic>
      <p:sp>
        <p:nvSpPr>
          <p:cNvPr id="4" name="Oval 3">
            <a:extLst>
              <a:ext uri="{FF2B5EF4-FFF2-40B4-BE49-F238E27FC236}">
                <a16:creationId xmlns:a16="http://schemas.microsoft.com/office/drawing/2014/main" id="{4B48EF82-0803-F046-90EB-DC98B9E50E68}"/>
              </a:ext>
            </a:extLst>
          </p:cNvPr>
          <p:cNvSpPr/>
          <p:nvPr/>
        </p:nvSpPr>
        <p:spPr>
          <a:xfrm>
            <a:off x="794016" y="335604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C79FDB1-8E60-1747-8AF4-E357C07DDF71}"/>
              </a:ext>
            </a:extLst>
          </p:cNvPr>
          <p:cNvSpPr/>
          <p:nvPr/>
        </p:nvSpPr>
        <p:spPr>
          <a:xfrm>
            <a:off x="794017" y="3741133"/>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15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fld id="{240F1BDB-6CE4-495C-AC30-106FDA64768F}" type="slidenum">
              <a:rPr lang="en-US" smtClean="0"/>
              <a:t>50</a:t>
            </a:fld>
            <a:endParaRPr lang="en-US" dirty="0"/>
          </a:p>
        </p:txBody>
      </p:sp>
    </p:spTree>
    <p:extLst>
      <p:ext uri="{BB962C8B-B14F-4D97-AF65-F5344CB8AC3E}">
        <p14:creationId xmlns:p14="http://schemas.microsoft.com/office/powerpoint/2010/main" val="3872592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83" y="1280320"/>
            <a:ext cx="761027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51</a:t>
            </a:fld>
            <a:endParaRPr lang="en-US" dirty="0"/>
          </a:p>
        </p:txBody>
      </p:sp>
    </p:spTree>
    <p:extLst>
      <p:ext uri="{BB962C8B-B14F-4D97-AF65-F5344CB8AC3E}">
        <p14:creationId xmlns:p14="http://schemas.microsoft.com/office/powerpoint/2010/main" val="1014420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52</a:t>
            </a:fld>
            <a:endParaRPr lang="en-US" dirty="0"/>
          </a:p>
        </p:txBody>
      </p:sp>
    </p:spTree>
    <p:extLst>
      <p:ext uri="{BB962C8B-B14F-4D97-AF65-F5344CB8AC3E}">
        <p14:creationId xmlns:p14="http://schemas.microsoft.com/office/powerpoint/2010/main" val="7216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 Out! LET’S TRY SOME!</a:t>
            </a:r>
          </a:p>
        </p:txBody>
      </p:sp>
      <p:sp>
        <p:nvSpPr>
          <p:cNvPr id="3" name="Content Placeholder 2"/>
          <p:cNvSpPr>
            <a:spLocks noGrp="1"/>
          </p:cNvSpPr>
          <p:nvPr>
            <p:ph idx="1"/>
          </p:nvPr>
        </p:nvSpPr>
        <p:spPr>
          <a:xfrm>
            <a:off x="457200" y="1417638"/>
            <a:ext cx="8229600" cy="914399"/>
          </a:xfrm>
        </p:spPr>
        <p:txBody>
          <a:bodyPr>
            <a:normAutofit fontScale="85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fld id="{240F1BDB-6CE4-495C-AC30-106FDA64768F}" type="slidenum">
              <a:rPr lang="en-US" smtClean="0"/>
              <a:t>53</a:t>
            </a:fld>
            <a:endParaRPr lang="en-US"/>
          </a:p>
        </p:txBody>
      </p:sp>
      <p:sp>
        <p:nvSpPr>
          <p:cNvPr id="7" name="TextBox 6"/>
          <p:cNvSpPr txBox="1"/>
          <p:nvPr/>
        </p:nvSpPr>
        <p:spPr>
          <a:xfrm>
            <a:off x="2971800" y="3693305"/>
            <a:ext cx="2819400" cy="369332"/>
          </a:xfrm>
          <a:prstGeom prst="rect">
            <a:avLst/>
          </a:prstGeom>
          <a:noFill/>
        </p:spPr>
        <p:txBody>
          <a:bodyPr wrap="square" rtlCol="0">
            <a:spAutoFit/>
          </a:bodyPr>
          <a:lstStyle/>
          <a:p>
            <a:pPr algn="ctr"/>
            <a:r>
              <a:rPr lang="en-US" dirty="0"/>
              <a:t>Mice Experiment Data Set</a:t>
            </a:r>
          </a:p>
        </p:txBody>
      </p:sp>
      <p:sp>
        <p:nvSpPr>
          <p:cNvPr id="8" name="TextBox 7"/>
          <p:cNvSpPr txBox="1"/>
          <p:nvPr/>
        </p:nvSpPr>
        <p:spPr>
          <a:xfrm>
            <a:off x="2947737" y="3130191"/>
            <a:ext cx="2819400" cy="369332"/>
          </a:xfrm>
          <a:prstGeom prst="rect">
            <a:avLst/>
          </a:prstGeom>
          <a:noFill/>
        </p:spPr>
        <p:txBody>
          <a:bodyPr wrap="square" rtlCol="0">
            <a:spAutoFit/>
          </a:bodyPr>
          <a:lstStyle/>
          <a:p>
            <a:pPr algn="ctr"/>
            <a:r>
              <a:rPr lang="en-US" dirty="0"/>
              <a:t>Happiness Data Set</a:t>
            </a:r>
          </a:p>
        </p:txBody>
      </p:sp>
    </p:spTree>
    <p:extLst>
      <p:ext uri="{BB962C8B-B14F-4D97-AF65-F5344CB8AC3E}">
        <p14:creationId xmlns:p14="http://schemas.microsoft.com/office/powerpoint/2010/main" val="3042591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54</a:t>
            </a:fld>
            <a:endParaRPr lang="en-US"/>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910009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55</a:t>
            </a:fld>
            <a:endParaRPr lang="en-US" dirty="0"/>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4163767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fld id="{240F1BDB-6CE4-495C-AC30-106FDA64768F}" type="slidenum">
              <a:rPr lang="en-US" smtClean="0"/>
              <a:t>56</a:t>
            </a:fld>
            <a:endParaRPr lang="en-US" dirty="0"/>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r>
              <a:rPr lang="en-US" b="1" dirty="0"/>
              <a:t>Normality of Distributions: </a:t>
            </a:r>
            <a:r>
              <a:rPr lang="en-US" dirty="0"/>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r>
              <a:rPr lang="en-US" b="1" dirty="0"/>
              <a:t>Equal Standard Deviations: </a:t>
            </a:r>
            <a:r>
              <a:rPr lang="en-US" dirty="0"/>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r>
              <a:rPr lang="en-US" b="1" dirty="0"/>
              <a:t>The two sample t-test is not appropriate here. We should look for a different test.  </a:t>
            </a:r>
          </a:p>
          <a:p>
            <a:r>
              <a:rPr lang="en-US" b="1" dirty="0"/>
              <a:t> </a:t>
            </a:r>
            <a:endParaRPr lang="en-US" dirty="0"/>
          </a:p>
        </p:txBody>
      </p:sp>
    </p:spTree>
    <p:extLst>
      <p:ext uri="{BB962C8B-B14F-4D97-AF65-F5344CB8AC3E}">
        <p14:creationId xmlns:p14="http://schemas.microsoft.com/office/powerpoint/2010/main" val="1242250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57</a:t>
            </a:fld>
            <a:endParaRPr lang="en-US"/>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1754326"/>
          </a:xfrm>
          <a:prstGeom prst="rect">
            <a:avLst/>
          </a:prstGeom>
          <a:noFill/>
        </p:spPr>
        <p:txBody>
          <a:bodyPr wrap="square" rtlCol="0">
            <a:spAutoFit/>
          </a:bodyPr>
          <a:lstStyle/>
          <a:p>
            <a:r>
              <a:rPr lang="en-US" dirty="0"/>
              <a:t>A large sample of mice were randomly assigned to receive a drug or a placebo. The mice’s </a:t>
            </a:r>
            <a:r>
              <a:rPr lang="en-US" dirty="0" err="1"/>
              <a:t>tcell</a:t>
            </a:r>
            <a:r>
              <a:rPr lang="en-US" dirty="0"/>
              <a:t> counts were then taken and histograms and </a:t>
            </a:r>
            <a:r>
              <a:rPr lang="en-US" dirty="0" err="1"/>
              <a:t>qq</a:t>
            </a:r>
            <a:r>
              <a:rPr lang="en-US" dirty="0"/>
              <a:t> plots are displayed above.  </a:t>
            </a:r>
          </a:p>
          <a:p>
            <a:endParaRPr lang="en-US" dirty="0"/>
          </a:p>
          <a:p>
            <a:r>
              <a:rPr lang="en-US" dirty="0"/>
              <a:t>QOI:   </a:t>
            </a:r>
            <a:r>
              <a:rPr lang="en-US" b="1" dirty="0"/>
              <a:t>Is the mean </a:t>
            </a:r>
            <a:r>
              <a:rPr lang="en-US" b="1" dirty="0" err="1"/>
              <a:t>tcell</a:t>
            </a:r>
            <a:r>
              <a:rPr lang="en-US" b="1" dirty="0"/>
              <a:t>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appropriate to answer this QOI with this data. </a:t>
            </a:r>
          </a:p>
        </p:txBody>
      </p:sp>
    </p:spTree>
    <p:extLst>
      <p:ext uri="{BB962C8B-B14F-4D97-AF65-F5344CB8AC3E}">
        <p14:creationId xmlns:p14="http://schemas.microsoft.com/office/powerpoint/2010/main" val="1674058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58</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2031325"/>
          </a:xfrm>
          <a:prstGeom prst="rect">
            <a:avLst/>
          </a:prstGeom>
          <a:noFill/>
        </p:spPr>
        <p:txBody>
          <a:bodyPr wrap="square" rtlCol="0">
            <a:spAutoFit/>
          </a:bodyPr>
          <a:lstStyle/>
          <a:p>
            <a:r>
              <a:rPr lang="en-US" dirty="0"/>
              <a:t>A large sample of mice were randomly assigned to receive a drug or a placebo (sample size n</a:t>
            </a:r>
            <a:r>
              <a:rPr lang="en-US" baseline="-25000" dirty="0"/>
              <a:t>D</a:t>
            </a:r>
            <a:r>
              <a:rPr lang="en-US" dirty="0"/>
              <a:t> = 32 and n</a:t>
            </a:r>
            <a:r>
              <a:rPr lang="en-US" baseline="-25000" dirty="0"/>
              <a:t>P</a:t>
            </a:r>
            <a:r>
              <a:rPr lang="en-US" dirty="0"/>
              <a:t> = 32). The mice’s tcell counts were then taken and histograms and q-q plots are displayed above.  </a:t>
            </a:r>
          </a:p>
          <a:p>
            <a:endParaRPr lang="en-US" dirty="0"/>
          </a:p>
          <a:p>
            <a:r>
              <a:rPr lang="en-US" dirty="0"/>
              <a:t>QOI:   </a:t>
            </a:r>
            <a:r>
              <a:rPr lang="en-US" b="1" dirty="0"/>
              <a:t>Is the mean tcell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198376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fld id="{240F1BDB-6CE4-495C-AC30-106FDA64768F}" type="slidenum">
              <a:rPr lang="en-US" smtClean="0"/>
              <a:t>59</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r>
              <a:rPr lang="en-US" b="1" dirty="0"/>
              <a:t>Normality of Distributions: </a:t>
            </a:r>
            <a:r>
              <a:rPr lang="en-US" dirty="0"/>
              <a:t>Judging from the histograms and q-q plots, there is  significant visual evidence to suggest the data come from right skewed distributions.  However, since the sample size is large n</a:t>
            </a:r>
            <a:r>
              <a:rPr lang="en-US" baseline="-25000" dirty="0"/>
              <a:t>D</a:t>
            </a:r>
            <a:r>
              <a:rPr lang="en-US" dirty="0"/>
              <a:t> = 32 and n</a:t>
            </a:r>
            <a:r>
              <a:rPr lang="en-US" baseline="-25000" dirty="0"/>
              <a:t>P</a:t>
            </a:r>
            <a:r>
              <a:rPr lang="en-US" dirty="0"/>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r>
              <a:rPr lang="en-US" b="1" dirty="0"/>
              <a:t>Equal Standard Deviations: </a:t>
            </a:r>
            <a:r>
              <a:rPr lang="en-US" dirty="0"/>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r>
              <a:rPr lang="en-US" b="1" dirty="0"/>
              <a:t>The two sample t-test is appropriate here. </a:t>
            </a:r>
            <a:endParaRPr lang="en-US" dirty="0"/>
          </a:p>
        </p:txBody>
      </p:sp>
    </p:spTree>
    <p:extLst>
      <p:ext uri="{BB962C8B-B14F-4D97-AF65-F5344CB8AC3E}">
        <p14:creationId xmlns:p14="http://schemas.microsoft.com/office/powerpoint/2010/main" val="694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E4A75660-F765-D04D-9B71-BCE596C9E9D8}"/>
              </a:ext>
            </a:extLst>
          </p:cNvPr>
          <p:cNvPicPr>
            <a:picLocks noChangeAspect="1"/>
          </p:cNvPicPr>
          <p:nvPr/>
        </p:nvPicPr>
        <p:blipFill>
          <a:blip r:embed="rId2"/>
          <a:stretch>
            <a:fillRect/>
          </a:stretch>
        </p:blipFill>
        <p:spPr>
          <a:xfrm>
            <a:off x="349250" y="2228850"/>
            <a:ext cx="8445500" cy="2400300"/>
          </a:xfrm>
          <a:prstGeom prst="rect">
            <a:avLst/>
          </a:prstGeom>
        </p:spPr>
      </p:pic>
      <p:sp>
        <p:nvSpPr>
          <p:cNvPr id="5" name="Oval 4">
            <a:extLst>
              <a:ext uri="{FF2B5EF4-FFF2-40B4-BE49-F238E27FC236}">
                <a16:creationId xmlns:a16="http://schemas.microsoft.com/office/drawing/2014/main" id="{22C54D0A-FD32-9449-84BA-9E36631857EB}"/>
              </a:ext>
            </a:extLst>
          </p:cNvPr>
          <p:cNvSpPr/>
          <p:nvPr/>
        </p:nvSpPr>
        <p:spPr>
          <a:xfrm>
            <a:off x="628650" y="4105078"/>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51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5055-44D9-2D4B-A752-5B6EA2598E0D}"/>
              </a:ext>
            </a:extLst>
          </p:cNvPr>
          <p:cNvSpPr>
            <a:spLocks noGrp="1"/>
          </p:cNvSpPr>
          <p:nvPr>
            <p:ph type="title"/>
          </p:nvPr>
        </p:nvSpPr>
        <p:spPr/>
        <p:txBody>
          <a:bodyPr/>
          <a:lstStyle/>
          <a:p>
            <a:r>
              <a:rPr lang="en-US" dirty="0"/>
              <a:t>End Break Out 1</a:t>
            </a:r>
          </a:p>
        </p:txBody>
      </p:sp>
      <p:sp>
        <p:nvSpPr>
          <p:cNvPr id="3" name="Content Placeholder 2">
            <a:extLst>
              <a:ext uri="{FF2B5EF4-FFF2-40B4-BE49-F238E27FC236}">
                <a16:creationId xmlns:a16="http://schemas.microsoft.com/office/drawing/2014/main" id="{BAE27473-BF13-134B-AFB1-44E4B1251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0528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B18197-A1DF-534E-B10F-B81925E26A72}"/>
                  </a:ext>
                </a:extLst>
              </p:cNvPr>
              <p:cNvSpPr>
                <a:spLocks noGrp="1"/>
              </p:cNvSpPr>
              <p:nvPr>
                <p:ph type="title"/>
              </p:nvPr>
            </p:nvSpPr>
            <p:spPr/>
            <p:txBody>
              <a:bodyPr/>
              <a:lstStyle/>
              <a:p>
                <a:r>
                  <a:rPr lang="en-US" dirty="0"/>
                  <a:t>Activity 1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dirty="0"/>
                  <a:t>2 hours)</a:t>
                </a:r>
              </a:p>
            </p:txBody>
          </p:sp>
        </mc:Choice>
        <mc:Fallback xmlns="">
          <p:sp>
            <p:nvSpPr>
              <p:cNvPr id="2" name="Title 1">
                <a:extLst>
                  <a:ext uri="{FF2B5EF4-FFF2-40B4-BE49-F238E27FC236}">
                    <a16:creationId xmlns:a16="http://schemas.microsoft.com/office/drawing/2014/main" id="{BBB18197-A1DF-534E-B10F-B81925E26A72}"/>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6BD897B-2EB4-494F-945D-B9059417119E}"/>
              </a:ext>
            </a:extLst>
          </p:cNvPr>
          <p:cNvSpPr>
            <a:spLocks noGrp="1"/>
          </p:cNvSpPr>
          <p:nvPr>
            <p:ph idx="1"/>
          </p:nvPr>
        </p:nvSpPr>
        <p:spPr/>
        <p:txBody>
          <a:bodyPr/>
          <a:lstStyle/>
          <a:p>
            <a:r>
              <a:rPr lang="en-US" dirty="0"/>
              <a:t>Use your knowledge from the </a:t>
            </a:r>
            <a:r>
              <a:rPr lang="en-US" dirty="0" err="1"/>
              <a:t>asynch</a:t>
            </a:r>
            <a:r>
              <a:rPr lang="en-US" dirty="0"/>
              <a:t> material and run through the following slides on conducting a </a:t>
            </a:r>
            <a:r>
              <a:rPr lang="en-US" i="1" dirty="0"/>
              <a:t>Complete Analysis.  There are 3 Examples. </a:t>
            </a:r>
            <a:endParaRPr lang="en-US" dirty="0"/>
          </a:p>
          <a:p>
            <a:r>
              <a:rPr lang="en-US" dirty="0"/>
              <a:t>You will use the same ideas to complete Question 1 following the slides.  </a:t>
            </a:r>
          </a:p>
        </p:txBody>
      </p:sp>
    </p:spTree>
    <p:extLst>
      <p:ext uri="{BB962C8B-B14F-4D97-AF65-F5344CB8AC3E}">
        <p14:creationId xmlns:p14="http://schemas.microsoft.com/office/powerpoint/2010/main" val="347836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62</a:t>
            </a:fld>
            <a:endParaRPr lang="en-US" dirty="0"/>
          </a:p>
        </p:txBody>
      </p:sp>
    </p:spTree>
    <p:extLst>
      <p:ext uri="{BB962C8B-B14F-4D97-AF65-F5344CB8AC3E}">
        <p14:creationId xmlns:p14="http://schemas.microsoft.com/office/powerpoint/2010/main" val="253529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63</a:t>
            </a:fld>
            <a:endParaRPr lang="en-US" dirty="0"/>
          </a:p>
        </p:txBody>
      </p:sp>
    </p:spTree>
    <p:extLst>
      <p:ext uri="{BB962C8B-B14F-4D97-AF65-F5344CB8AC3E}">
        <p14:creationId xmlns:p14="http://schemas.microsoft.com/office/powerpoint/2010/main" val="364623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64</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2123143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27913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66</a:t>
            </a:fld>
            <a:endParaRPr lang="en-US" dirty="0"/>
          </a:p>
        </p:txBody>
      </p:sp>
    </p:spTree>
    <p:extLst>
      <p:ext uri="{BB962C8B-B14F-4D97-AF65-F5344CB8AC3E}">
        <p14:creationId xmlns:p14="http://schemas.microsoft.com/office/powerpoint/2010/main" val="3000451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67</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3187863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68</a:t>
            </a:fld>
            <a:endParaRPr lang="en-US" dirty="0"/>
          </a:p>
        </p:txBody>
      </p:sp>
    </p:spTree>
    <p:extLst>
      <p:ext uri="{BB962C8B-B14F-4D97-AF65-F5344CB8AC3E}">
        <p14:creationId xmlns:p14="http://schemas.microsoft.com/office/powerpoint/2010/main" val="23952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a:bodyPr>
          <a:lstStyle/>
          <a:p>
            <a:r>
              <a:rPr lang="en-US" dirty="0"/>
              <a:t>FULL EXAMPLE: CREATIVITY STUDY!</a:t>
            </a:r>
          </a:p>
        </p:txBody>
      </p:sp>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3116904" y="1862878"/>
            <a:ext cx="2910192" cy="4766522"/>
          </a:xfrm>
          <a:prstGeom prst="rect">
            <a:avLst/>
          </a:prstGeom>
        </p:spPr>
      </p:pic>
    </p:spTree>
    <p:extLst>
      <p:ext uri="{BB962C8B-B14F-4D97-AF65-F5344CB8AC3E}">
        <p14:creationId xmlns:p14="http://schemas.microsoft.com/office/powerpoint/2010/main" val="126199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dirty="0"/>
              <a:t>Question 4</a:t>
            </a:r>
          </a:p>
        </p:txBody>
      </p:sp>
      <p:pic>
        <p:nvPicPr>
          <p:cNvPr id="4" name="Picture 3">
            <a:extLst>
              <a:ext uri="{FF2B5EF4-FFF2-40B4-BE49-F238E27FC236}">
                <a16:creationId xmlns:a16="http://schemas.microsoft.com/office/drawing/2014/main" id="{DF1879BC-4B79-DD43-AD0F-97FD41D1B5F3}"/>
              </a:ext>
            </a:extLst>
          </p:cNvPr>
          <p:cNvPicPr>
            <a:picLocks noChangeAspect="1"/>
          </p:cNvPicPr>
          <p:nvPr/>
        </p:nvPicPr>
        <p:blipFill>
          <a:blip r:embed="rId2"/>
          <a:stretch>
            <a:fillRect/>
          </a:stretch>
        </p:blipFill>
        <p:spPr>
          <a:xfrm>
            <a:off x="361950" y="1465229"/>
            <a:ext cx="8420100" cy="4686300"/>
          </a:xfrm>
          <a:prstGeom prst="rect">
            <a:avLst/>
          </a:prstGeom>
        </p:spPr>
      </p:pic>
      <p:sp>
        <p:nvSpPr>
          <p:cNvPr id="5" name="Oval 4">
            <a:extLst>
              <a:ext uri="{FF2B5EF4-FFF2-40B4-BE49-F238E27FC236}">
                <a16:creationId xmlns:a16="http://schemas.microsoft.com/office/drawing/2014/main" id="{71E59720-743F-734F-8B3D-3C6DBD777543}"/>
              </a:ext>
            </a:extLst>
          </p:cNvPr>
          <p:cNvSpPr/>
          <p:nvPr/>
        </p:nvSpPr>
        <p:spPr>
          <a:xfrm>
            <a:off x="706470" y="4552550"/>
            <a:ext cx="276022" cy="28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098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a:blip r:embed="rId2"/>
                <a:stretch>
                  <a:fillRect l="-1698" t="-3743" r="-1389" b="-26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70</a:t>
            </a:fld>
            <a:endParaRPr lang="en-US" dirty="0"/>
          </a:p>
        </p:txBody>
      </p:sp>
    </p:spTree>
    <p:extLst>
      <p:ext uri="{BB962C8B-B14F-4D97-AF65-F5344CB8AC3E}">
        <p14:creationId xmlns:p14="http://schemas.microsoft.com/office/powerpoint/2010/main" val="136188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5256181"/>
            <a:ext cx="8229600" cy="1524000"/>
          </a:xfrm>
        </p:spPr>
        <p:txBody>
          <a:bodyPr>
            <a:normAutofit lnSpcReduction="1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71</a:t>
            </a:fld>
            <a:endParaRPr lang="en-US" dirty="0"/>
          </a:p>
        </p:txBody>
      </p:sp>
      <p:pic>
        <p:nvPicPr>
          <p:cNvPr id="6" name="Picture 5"/>
          <p:cNvPicPr>
            <a:picLocks noChangeAspect="1"/>
          </p:cNvPicPr>
          <p:nvPr/>
        </p:nvPicPr>
        <p:blipFill>
          <a:blip r:embed="rId2"/>
          <a:stretch>
            <a:fillRect/>
          </a:stretch>
        </p:blipFill>
        <p:spPr>
          <a:xfrm>
            <a:off x="1400175" y="1522381"/>
            <a:ext cx="6343650" cy="3626354"/>
          </a:xfrm>
          <a:prstGeom prst="rect">
            <a:avLst/>
          </a:prstGeom>
        </p:spPr>
      </p:pic>
    </p:spTree>
    <p:extLst>
      <p:ext uri="{BB962C8B-B14F-4D97-AF65-F5344CB8AC3E}">
        <p14:creationId xmlns:p14="http://schemas.microsoft.com/office/powerpoint/2010/main" val="1784233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92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72</a:t>
            </a:fld>
            <a:endParaRPr lang="en-US" dirty="0"/>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67183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73</a:t>
            </a:fld>
            <a:endParaRPr lang="en-US" dirty="0"/>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797421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74</a:t>
            </a:fld>
            <a:endParaRPr lang="en-US" dirty="0"/>
          </a:p>
        </p:txBody>
      </p:sp>
    </p:spTree>
    <p:extLst>
      <p:ext uri="{BB962C8B-B14F-4D97-AF65-F5344CB8AC3E}">
        <p14:creationId xmlns:p14="http://schemas.microsoft.com/office/powerpoint/2010/main" val="2718948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75</a:t>
            </a:fld>
            <a:endParaRPr lang="en-US" dirty="0"/>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760222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76</a:t>
            </a:fld>
            <a:endParaRPr lang="en-US" dirty="0"/>
          </a:p>
        </p:txBody>
      </p:sp>
    </p:spTree>
    <p:extLst>
      <p:ext uri="{BB962C8B-B14F-4D97-AF65-F5344CB8AC3E}">
        <p14:creationId xmlns:p14="http://schemas.microsoft.com/office/powerpoint/2010/main" val="61818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77</a:t>
            </a:fld>
            <a:endParaRPr lang="en-US" dirty="0"/>
          </a:p>
        </p:txBody>
      </p:sp>
    </p:spTree>
    <p:extLst>
      <p:ext uri="{BB962C8B-B14F-4D97-AF65-F5344CB8AC3E}">
        <p14:creationId xmlns:p14="http://schemas.microsoft.com/office/powerpoint/2010/main" val="3154058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78</a:t>
            </a:fld>
            <a:endParaRPr lang="en-US" dirty="0"/>
          </a:p>
        </p:txBody>
      </p:sp>
    </p:spTree>
    <p:extLst>
      <p:ext uri="{BB962C8B-B14F-4D97-AF65-F5344CB8AC3E}">
        <p14:creationId xmlns:p14="http://schemas.microsoft.com/office/powerpoint/2010/main" val="3271651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35006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8547-C77E-F341-913C-954B37918AD2}"/>
              </a:ext>
            </a:extLst>
          </p:cNvPr>
          <p:cNvSpPr>
            <a:spLocks noGrp="1"/>
          </p:cNvSpPr>
          <p:nvPr>
            <p:ph type="title"/>
          </p:nvPr>
        </p:nvSpPr>
        <p:spPr/>
        <p:txBody>
          <a:bodyPr/>
          <a:lstStyle/>
          <a:p>
            <a:r>
              <a:rPr lang="en-US" dirty="0"/>
              <a:t>End Quick Quiz Questions (QQQs) </a:t>
            </a:r>
          </a:p>
        </p:txBody>
      </p:sp>
      <p:sp>
        <p:nvSpPr>
          <p:cNvPr id="3" name="Content Placeholder 2">
            <a:extLst>
              <a:ext uri="{FF2B5EF4-FFF2-40B4-BE49-F238E27FC236}">
                <a16:creationId xmlns:a16="http://schemas.microsoft.com/office/drawing/2014/main" id="{927A1F37-4C89-DE4A-9DA9-11EEB78CC8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3978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80</a:t>
            </a:fld>
            <a:endParaRPr lang="en-US" dirty="0"/>
          </a:p>
        </p:txBody>
      </p:sp>
    </p:spTree>
    <p:extLst>
      <p:ext uri="{BB962C8B-B14F-4D97-AF65-F5344CB8AC3E}">
        <p14:creationId xmlns:p14="http://schemas.microsoft.com/office/powerpoint/2010/main" val="3257740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r>
              <a:rPr lang="en-US" dirty="0"/>
              <a:t>Step 6:  </a:t>
            </a:r>
          </a:p>
          <a:p>
            <a:r>
              <a:rPr lang="en-US" b="1" dirty="0"/>
              <a:t>Conclusion: </a:t>
            </a:r>
            <a:r>
              <a:rPr lang="en-US" dirty="0"/>
              <a:t>There is sufficient evidence to suggest that those who receive the Intrinsic treatment have a higher mean score than those who receive the Extrinsic treatment (p-value = .0054 from a two sided t-test). A 99% confidence interval for this difference is (1.29, 7.00). </a:t>
            </a:r>
            <a:r>
              <a:rPr lang="en-US" dirty="0">
                <a:solidFill>
                  <a:srgbClr val="FF0000"/>
                </a:solidFill>
              </a:rPr>
              <a:t> </a:t>
            </a:r>
          </a:p>
          <a:p>
            <a:r>
              <a:rPr lang="en-US" b="1" dirty="0"/>
              <a:t>SCOPE: </a:t>
            </a:r>
            <a:r>
              <a:rPr lang="en-US" dirty="0"/>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02040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5857-4E51-B44F-81F4-0B94BA5A8CBF}"/>
              </a:ext>
            </a:extLst>
          </p:cNvPr>
          <p:cNvSpPr>
            <a:spLocks noGrp="1"/>
          </p:cNvSpPr>
          <p:nvPr>
            <p:ph type="title"/>
          </p:nvPr>
        </p:nvSpPr>
        <p:spPr/>
        <p:txBody>
          <a:bodyPr/>
          <a:lstStyle/>
          <a:p>
            <a:r>
              <a:rPr lang="en-US" dirty="0"/>
              <a:t>Break Out 2: Age Discrimination  </a:t>
            </a:r>
          </a:p>
        </p:txBody>
      </p:sp>
      <p:sp>
        <p:nvSpPr>
          <p:cNvPr id="3" name="Content Placeholder 2">
            <a:extLst>
              <a:ext uri="{FF2B5EF4-FFF2-40B4-BE49-F238E27FC236}">
                <a16:creationId xmlns:a16="http://schemas.microsoft.com/office/drawing/2014/main" id="{2FBDBC0F-0FD5-DA4A-91BA-D6369C6E4F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3855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C0D319-FFAA-A647-9800-EC796016D2C2}"/>
                  </a:ext>
                </a:extLst>
              </p:cNvPr>
              <p:cNvSpPr>
                <a:spLocks noGrp="1"/>
              </p:cNvSpPr>
              <p:nvPr>
                <p:ph type="title"/>
              </p:nvPr>
            </p:nvSpPr>
            <p:spPr/>
            <p:txBody>
              <a:bodyPr/>
              <a:lstStyle/>
              <a:p>
                <a:r>
                  <a:rPr lang="en-US" dirty="0"/>
                  <a:t>Question 1: (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h𝑜𝑢𝑟𝑠</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C2C0D319-FFAA-A647-9800-EC796016D2C2}"/>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78616FF-5683-FA4F-9E8B-701C74CB5694}"/>
              </a:ext>
            </a:extLst>
          </p:cNvPr>
          <p:cNvPicPr>
            <a:picLocks noChangeAspect="1"/>
          </p:cNvPicPr>
          <p:nvPr/>
        </p:nvPicPr>
        <p:blipFill rotWithShape="1">
          <a:blip r:embed="rId3"/>
          <a:srcRect b="47114"/>
          <a:stretch/>
        </p:blipFill>
        <p:spPr>
          <a:xfrm>
            <a:off x="169354" y="1861139"/>
            <a:ext cx="8805292" cy="4143304"/>
          </a:xfrm>
          <a:prstGeom prst="rect">
            <a:avLst/>
          </a:prstGeom>
        </p:spPr>
      </p:pic>
    </p:spTree>
    <p:extLst>
      <p:ext uri="{BB962C8B-B14F-4D97-AF65-F5344CB8AC3E}">
        <p14:creationId xmlns:p14="http://schemas.microsoft.com/office/powerpoint/2010/main" val="3903454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B9415CC-439F-4D46-A40B-F54C38289607}"/>
                  </a:ext>
                </a:extLst>
              </p:cNvPr>
              <p:cNvSpPr>
                <a:spLocks noGrp="1"/>
              </p:cNvSpPr>
              <p:nvPr>
                <p:ph type="title"/>
              </p:nvPr>
            </p:nvSpPr>
            <p:spPr/>
            <p:txBody>
              <a:bodyPr/>
              <a:lstStyle/>
              <a:p>
                <a:r>
                  <a:rPr lang="en-US" dirty="0"/>
                  <a:t>Question 1 ( </a:t>
                </a:r>
                <a14:m>
                  <m:oMath xmlns:m="http://schemas.openxmlformats.org/officeDocument/2006/math">
                    <m:r>
                      <a:rPr lang="en-US" i="1">
                        <a:latin typeface="Cambria Math" panose="02040503050406030204" pitchFamily="18" charset="0"/>
                        <a:ea typeface="Cambria Math" panose="02040503050406030204" pitchFamily="18" charset="0"/>
                      </a:rPr>
                      <m:t>≤2 </m:t>
                    </m:r>
                    <m:r>
                      <a:rPr lang="en-US" i="1">
                        <a:latin typeface="Cambria Math" panose="02040503050406030204" pitchFamily="18" charset="0"/>
                        <a:ea typeface="Cambria Math" panose="02040503050406030204" pitchFamily="18" charset="0"/>
                      </a:rPr>
                      <m:t>h𝑜𝑢𝑟𝑠</m:t>
                    </m:r>
                  </m:oMath>
                </a14:m>
                <a:r>
                  <a:rPr lang="en-US" dirty="0"/>
                  <a:t>)</a:t>
                </a:r>
              </a:p>
            </p:txBody>
          </p:sp>
        </mc:Choice>
        <mc:Fallback xmlns="">
          <p:sp>
            <p:nvSpPr>
              <p:cNvPr id="2" name="Title 1">
                <a:extLst>
                  <a:ext uri="{FF2B5EF4-FFF2-40B4-BE49-F238E27FC236}">
                    <a16:creationId xmlns:a16="http://schemas.microsoft.com/office/drawing/2014/main" id="{1B9415CC-439F-4D46-A40B-F54C38289607}"/>
                  </a:ext>
                </a:extLst>
              </p:cNvPr>
              <p:cNvSpPr>
                <a:spLocks noGrp="1" noRot="1" noChangeAspect="1" noMove="1" noResize="1" noEditPoints="1" noAdjustHandles="1" noChangeArrowheads="1" noChangeShapeType="1" noTextEdit="1"/>
              </p:cNvSpPr>
              <p:nvPr>
                <p:ph type="title"/>
              </p:nvPr>
            </p:nvSpPr>
            <p:spPr>
              <a:blipFill>
                <a:blip r:embed="rId2"/>
                <a:stretch>
                  <a:fillRect l="-32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0FC85D7-83F5-E647-898C-CA179F65FA0E}"/>
              </a:ext>
            </a:extLst>
          </p:cNvPr>
          <p:cNvPicPr>
            <a:picLocks noChangeAspect="1"/>
          </p:cNvPicPr>
          <p:nvPr/>
        </p:nvPicPr>
        <p:blipFill rotWithShape="1">
          <a:blip r:embed="rId3"/>
          <a:srcRect t="52886"/>
          <a:stretch/>
        </p:blipFill>
        <p:spPr>
          <a:xfrm>
            <a:off x="182611" y="2217906"/>
            <a:ext cx="8778777" cy="3679948"/>
          </a:xfrm>
          <a:prstGeom prst="rect">
            <a:avLst/>
          </a:prstGeom>
        </p:spPr>
      </p:pic>
    </p:spTree>
    <p:extLst>
      <p:ext uri="{BB962C8B-B14F-4D97-AF65-F5344CB8AC3E}">
        <p14:creationId xmlns:p14="http://schemas.microsoft.com/office/powerpoint/2010/main" val="3861702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196DC-DB6B-8847-85D7-6C7B7278FC5E}"/>
              </a:ext>
            </a:extLst>
          </p:cNvPr>
          <p:cNvSpPr/>
          <p:nvPr/>
        </p:nvSpPr>
        <p:spPr>
          <a:xfrm>
            <a:off x="739302" y="557529"/>
            <a:ext cx="8025318" cy="5621282"/>
          </a:xfrm>
          <a:prstGeom prst="rect">
            <a:avLst/>
          </a:prstGeom>
        </p:spPr>
        <p:txBody>
          <a:bodyPr wrap="square">
            <a:spAutoFit/>
          </a:bodyPr>
          <a:lstStyle/>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Note: Perhaps you might be wondering at this point in the course, </a:t>
            </a:r>
          </a:p>
          <a:p>
            <a:pPr algn="ct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“Why are we always testing the assumptions of the t-test? Is it the best test?  </a:t>
            </a:r>
          </a:p>
          <a:p>
            <a:pPr algn="ct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Should we always run the t-test when we can?”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These are very good questions and open questions that are up for debate!  The one thing that is mathematically proven and not up for debate is that if the assumptions are met, the two-sample t test is the most powerful (in terms of Power = 1 – beta) test in the universe at testing the claim of the difference of means.  Two questions may arise here:</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1.  Do we ever really have the assumptions fully met in the real world and just how much power do we give up at varying degrees of violation of the assumptions?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2. Do we always want inference on the equality/difference of </a:t>
            </a:r>
            <a:r>
              <a:rPr lang="en-US" i="1" dirty="0">
                <a:latin typeface="Calibri" panose="020F0502020204030204" pitchFamily="34" charset="0"/>
                <a:ea typeface="Calibri" panose="020F0502020204030204" pitchFamily="34" charset="0"/>
                <a:cs typeface="Times New Roman" panose="02020603050405020304" pitchFamily="18" charset="0"/>
              </a:rPr>
              <a:t>means</a:t>
            </a: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We will continue to answer these questions in Unit 4. Also note that we started to answer number two with a t-test of log transformed data.  The inference there is on the equality (ratio) of medians which may be a better measure of center when dealing with right or left skewed data!)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4356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ABD-7885-9F42-8B37-C3BBB9E127E6}"/>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0AD4E224-DA92-C440-A957-F0317A7B8586}"/>
              </a:ext>
            </a:extLst>
          </p:cNvPr>
          <p:cNvPicPr>
            <a:picLocks noChangeAspect="1"/>
          </p:cNvPicPr>
          <p:nvPr/>
        </p:nvPicPr>
        <p:blipFill>
          <a:blip r:embed="rId2"/>
          <a:stretch>
            <a:fillRect/>
          </a:stretch>
        </p:blipFill>
        <p:spPr>
          <a:xfrm>
            <a:off x="1386867" y="1316477"/>
            <a:ext cx="6370266" cy="5460228"/>
          </a:xfrm>
          <a:prstGeom prst="rect">
            <a:avLst/>
          </a:prstGeom>
        </p:spPr>
      </p:pic>
    </p:spTree>
    <p:extLst>
      <p:ext uri="{BB962C8B-B14F-4D97-AF65-F5344CB8AC3E}">
        <p14:creationId xmlns:p14="http://schemas.microsoft.com/office/powerpoint/2010/main" val="1860783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ABD-7885-9F42-8B37-C3BBB9E127E6}"/>
              </a:ext>
            </a:extLst>
          </p:cNvPr>
          <p:cNvSpPr>
            <a:spLocks noGrp="1"/>
          </p:cNvSpPr>
          <p:nvPr>
            <p:ph type="title"/>
          </p:nvPr>
        </p:nvSpPr>
        <p:spPr>
          <a:xfrm>
            <a:off x="502191" y="421852"/>
            <a:ext cx="4458916" cy="1325563"/>
          </a:xfrm>
        </p:spPr>
        <p:txBody>
          <a:bodyPr/>
          <a:lstStyle/>
          <a:p>
            <a:r>
              <a:rPr lang="en-US" dirty="0"/>
              <a:t>Question 1: Solution</a:t>
            </a:r>
          </a:p>
        </p:txBody>
      </p:sp>
      <p:pic>
        <p:nvPicPr>
          <p:cNvPr id="3" name="Picture 2">
            <a:extLst>
              <a:ext uri="{FF2B5EF4-FFF2-40B4-BE49-F238E27FC236}">
                <a16:creationId xmlns:a16="http://schemas.microsoft.com/office/drawing/2014/main" id="{D48186F3-27D6-EE4C-8D3E-18F9476E9D3B}"/>
              </a:ext>
            </a:extLst>
          </p:cNvPr>
          <p:cNvPicPr>
            <a:picLocks noChangeAspect="1"/>
          </p:cNvPicPr>
          <p:nvPr/>
        </p:nvPicPr>
        <p:blipFill rotWithShape="1">
          <a:blip r:embed="rId2"/>
          <a:srcRect r="12659" b="10935"/>
          <a:stretch/>
        </p:blipFill>
        <p:spPr>
          <a:xfrm>
            <a:off x="3920247" y="122018"/>
            <a:ext cx="4994693" cy="6613964"/>
          </a:xfrm>
          <a:prstGeom prst="rect">
            <a:avLst/>
          </a:prstGeom>
        </p:spPr>
      </p:pic>
      <p:sp>
        <p:nvSpPr>
          <p:cNvPr id="5" name="Rectangle 4">
            <a:extLst>
              <a:ext uri="{FF2B5EF4-FFF2-40B4-BE49-F238E27FC236}">
                <a16:creationId xmlns:a16="http://schemas.microsoft.com/office/drawing/2014/main" id="{2F179814-3784-4146-8B48-32C7FAF85728}"/>
              </a:ext>
            </a:extLst>
          </p:cNvPr>
          <p:cNvSpPr/>
          <p:nvPr/>
        </p:nvSpPr>
        <p:spPr>
          <a:xfrm>
            <a:off x="138599" y="1982357"/>
            <a:ext cx="3781648" cy="3924151"/>
          </a:xfrm>
          <a:prstGeom prst="rect">
            <a:avLst/>
          </a:prstGeom>
        </p:spPr>
        <p:txBody>
          <a:bodyPr wrap="square">
            <a:spAutoFit/>
          </a:bodyPr>
          <a:lstStyle/>
          <a:p>
            <a:pPr>
              <a:spcBef>
                <a:spcPts val="500"/>
              </a:spcBef>
              <a:spcAft>
                <a:spcPts val="500"/>
              </a:spcAft>
            </a:pPr>
            <a:r>
              <a:rPr lang="en-US" sz="1600" b="1" u="sng" dirty="0">
                <a:latin typeface="Calibri" panose="020F0502020204030204" pitchFamily="34" charset="0"/>
                <a:ea typeface="Times New Roman" panose="02020603050405020304" pitchFamily="18" charset="0"/>
                <a:cs typeface="Times New Roman" panose="02020603050405020304" pitchFamily="18" charset="0"/>
              </a:rPr>
              <a:t>Normality</a:t>
            </a:r>
            <a:r>
              <a:rPr lang="en-US" sz="1600" b="1" dirty="0">
                <a:latin typeface="Calibri" panose="020F0502020204030204" pitchFamily="34" charset="0"/>
                <a:ea typeface="Times New Roman" panose="02020603050405020304" pitchFamily="18" charset="0"/>
                <a:cs typeface="Times New Roman" panose="02020603050405020304" pitchFamily="18" charset="0"/>
              </a:rPr>
              <a:t>: There is little if any evidence from the histograms and QQ plots of any departures from normality from these data. We will assume they do come from normal distributions.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600" b="1" u="sng" dirty="0">
                <a:latin typeface="Calibri" panose="020F0502020204030204" pitchFamily="34" charset="0"/>
                <a:ea typeface="Times New Roman" panose="02020603050405020304" pitchFamily="18" charset="0"/>
                <a:cs typeface="Times New Roman" panose="02020603050405020304" pitchFamily="18" charset="0"/>
              </a:rPr>
              <a:t>Equal standard deviations</a:t>
            </a:r>
            <a:r>
              <a:rPr lang="en-US" sz="1600" b="1" dirty="0">
                <a:latin typeface="Calibri" panose="020F0502020204030204" pitchFamily="34" charset="0"/>
                <a:ea typeface="Times New Roman" panose="02020603050405020304" pitchFamily="18" charset="0"/>
                <a:cs typeface="Times New Roman" panose="02020603050405020304" pitchFamily="18" charset="0"/>
              </a:rPr>
              <a:t>: There is little evidence that the samples are pulled from distributions that have different standard deviations, thus we will assume that the standard deviations are equal.</a:t>
            </a:r>
          </a:p>
          <a:p>
            <a:pPr>
              <a:spcBef>
                <a:spcPts val="500"/>
              </a:spcBef>
              <a:spcAft>
                <a:spcPts val="500"/>
              </a:spcAft>
            </a:pPr>
            <a:r>
              <a:rPr lang="en-US" sz="1600" b="1" u="sng" dirty="0"/>
              <a:t>Independence</a:t>
            </a:r>
            <a:r>
              <a:rPr lang="en-US" sz="1600" b="1" dirty="0"/>
              <a:t>: We will assume that the observations are independent both between and within groups.</a:t>
            </a:r>
            <a:endParaRPr lang="en-US" sz="1600" dirty="0"/>
          </a:p>
          <a:p>
            <a:pPr>
              <a:spcBef>
                <a:spcPts val="500"/>
              </a:spcBef>
              <a:spcAft>
                <a:spcPts val="500"/>
              </a:spcAft>
            </a:pP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492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B92A-0FE5-9D4E-8598-3B41E7EDA287}"/>
              </a:ext>
            </a:extLst>
          </p:cNvPr>
          <p:cNvSpPr>
            <a:spLocks noGrp="1"/>
          </p:cNvSpPr>
          <p:nvPr>
            <p:ph type="title"/>
          </p:nvPr>
        </p:nvSpPr>
        <p:spPr>
          <a:xfrm>
            <a:off x="268727" y="365126"/>
            <a:ext cx="2873307" cy="1325563"/>
          </a:xfrm>
        </p:spPr>
        <p:txBody>
          <a:bodyPr>
            <a:normAutofit fontScale="90000"/>
          </a:bodyPr>
          <a:lstStyle/>
          <a:p>
            <a:r>
              <a:rPr lang="en-US" dirty="0"/>
              <a:t>Question 1:</a:t>
            </a:r>
            <a:br>
              <a:rPr lang="en-US" dirty="0"/>
            </a:br>
            <a:r>
              <a:rPr lang="en-US" dirty="0"/>
              <a:t>Solution</a:t>
            </a:r>
            <a:br>
              <a:rPr lang="en-US" dirty="0"/>
            </a:br>
            <a:endParaRPr lang="en-US" dirty="0"/>
          </a:p>
        </p:txBody>
      </p:sp>
      <p:pic>
        <p:nvPicPr>
          <p:cNvPr id="4" name="Picture 3">
            <a:extLst>
              <a:ext uri="{FF2B5EF4-FFF2-40B4-BE49-F238E27FC236}">
                <a16:creationId xmlns:a16="http://schemas.microsoft.com/office/drawing/2014/main" id="{3C20AA50-2749-9D4E-A8FB-B65137424500}"/>
              </a:ext>
            </a:extLst>
          </p:cNvPr>
          <p:cNvPicPr>
            <a:picLocks noChangeAspect="1"/>
          </p:cNvPicPr>
          <p:nvPr/>
        </p:nvPicPr>
        <p:blipFill>
          <a:blip r:embed="rId2"/>
          <a:stretch>
            <a:fillRect/>
          </a:stretch>
        </p:blipFill>
        <p:spPr>
          <a:xfrm>
            <a:off x="3242645" y="0"/>
            <a:ext cx="5829927" cy="6858000"/>
          </a:xfrm>
          <a:prstGeom prst="rect">
            <a:avLst/>
          </a:prstGeom>
        </p:spPr>
      </p:pic>
    </p:spTree>
    <p:extLst>
      <p:ext uri="{BB962C8B-B14F-4D97-AF65-F5344CB8AC3E}">
        <p14:creationId xmlns:p14="http://schemas.microsoft.com/office/powerpoint/2010/main" val="4266288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0072-644D-3E48-8B47-EA7C77A8A7DA}"/>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B4141D42-5FD5-A44E-8199-637C67413140}"/>
              </a:ext>
            </a:extLst>
          </p:cNvPr>
          <p:cNvPicPr>
            <a:picLocks noChangeAspect="1"/>
          </p:cNvPicPr>
          <p:nvPr/>
        </p:nvPicPr>
        <p:blipFill>
          <a:blip r:embed="rId2"/>
          <a:stretch>
            <a:fillRect/>
          </a:stretch>
        </p:blipFill>
        <p:spPr>
          <a:xfrm>
            <a:off x="923587" y="1818935"/>
            <a:ext cx="7296826" cy="4761488"/>
          </a:xfrm>
          <a:prstGeom prst="rect">
            <a:avLst/>
          </a:prstGeom>
        </p:spPr>
      </p:pic>
    </p:spTree>
    <p:extLst>
      <p:ext uri="{BB962C8B-B14F-4D97-AF65-F5344CB8AC3E}">
        <p14:creationId xmlns:p14="http://schemas.microsoft.com/office/powerpoint/2010/main" val="253784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8849-9CB4-4449-88B2-F4CF82FE3413}"/>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36E6410E-F105-3A4E-82A7-8F25EAE010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1857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0072-644D-3E48-8B47-EA7C77A8A7DA}"/>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B4141D42-5FD5-A44E-8199-637C67413140}"/>
              </a:ext>
            </a:extLst>
          </p:cNvPr>
          <p:cNvPicPr>
            <a:picLocks noChangeAspect="1"/>
          </p:cNvPicPr>
          <p:nvPr/>
        </p:nvPicPr>
        <p:blipFill>
          <a:blip r:embed="rId2"/>
          <a:stretch>
            <a:fillRect/>
          </a:stretch>
        </p:blipFill>
        <p:spPr>
          <a:xfrm>
            <a:off x="923587" y="1818935"/>
            <a:ext cx="7296826" cy="4761488"/>
          </a:xfrm>
          <a:prstGeom prst="rect">
            <a:avLst/>
          </a:prstGeom>
        </p:spPr>
      </p:pic>
    </p:spTree>
    <p:extLst>
      <p:ext uri="{BB962C8B-B14F-4D97-AF65-F5344CB8AC3E}">
        <p14:creationId xmlns:p14="http://schemas.microsoft.com/office/powerpoint/2010/main" val="2927339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4806-4B96-7D4E-BD4B-21ED22E55D37}"/>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43505401-12B1-934C-BAF9-757625CF8290}"/>
              </a:ext>
            </a:extLst>
          </p:cNvPr>
          <p:cNvPicPr>
            <a:picLocks noChangeAspect="1"/>
          </p:cNvPicPr>
          <p:nvPr/>
        </p:nvPicPr>
        <p:blipFill>
          <a:blip r:embed="rId2"/>
          <a:stretch>
            <a:fillRect/>
          </a:stretch>
        </p:blipFill>
        <p:spPr>
          <a:xfrm>
            <a:off x="112882" y="1828800"/>
            <a:ext cx="8859868" cy="4664074"/>
          </a:xfrm>
          <a:prstGeom prst="rect">
            <a:avLst/>
          </a:prstGeom>
        </p:spPr>
      </p:pic>
    </p:spTree>
    <p:extLst>
      <p:ext uri="{BB962C8B-B14F-4D97-AF65-F5344CB8AC3E}">
        <p14:creationId xmlns:p14="http://schemas.microsoft.com/office/powerpoint/2010/main" val="30707982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6BDF2-C523-844B-9408-D569DC80CCCC}"/>
              </a:ext>
            </a:extLst>
          </p:cNvPr>
          <p:cNvSpPr>
            <a:spLocks noGrp="1"/>
          </p:cNvSpPr>
          <p:nvPr>
            <p:ph type="title"/>
          </p:nvPr>
        </p:nvSpPr>
        <p:spPr/>
        <p:txBody>
          <a:bodyPr/>
          <a:lstStyle/>
          <a:p>
            <a:r>
              <a:rPr lang="en-US" dirty="0"/>
              <a:t>Question 1: Solution</a:t>
            </a:r>
          </a:p>
        </p:txBody>
      </p:sp>
      <p:pic>
        <p:nvPicPr>
          <p:cNvPr id="5" name="Picture 4">
            <a:extLst>
              <a:ext uri="{FF2B5EF4-FFF2-40B4-BE49-F238E27FC236}">
                <a16:creationId xmlns:a16="http://schemas.microsoft.com/office/drawing/2014/main" id="{5BEB067B-1AED-4247-93DC-4084647D6D68}"/>
              </a:ext>
            </a:extLst>
          </p:cNvPr>
          <p:cNvPicPr/>
          <p:nvPr/>
        </p:nvPicPr>
        <p:blipFill>
          <a:blip r:embed="rId2"/>
          <a:stretch>
            <a:fillRect/>
          </a:stretch>
        </p:blipFill>
        <p:spPr>
          <a:xfrm>
            <a:off x="4046706" y="1439527"/>
            <a:ext cx="4468644" cy="2433839"/>
          </a:xfrm>
          <a:prstGeom prst="rect">
            <a:avLst/>
          </a:prstGeom>
        </p:spPr>
      </p:pic>
      <p:pic>
        <p:nvPicPr>
          <p:cNvPr id="6" name="Picture 5">
            <a:extLst>
              <a:ext uri="{FF2B5EF4-FFF2-40B4-BE49-F238E27FC236}">
                <a16:creationId xmlns:a16="http://schemas.microsoft.com/office/drawing/2014/main" id="{7C6CC3FF-BEAB-3447-BF99-8A2A4FC148EF}"/>
              </a:ext>
            </a:extLst>
          </p:cNvPr>
          <p:cNvPicPr>
            <a:picLocks noChangeAspect="1"/>
          </p:cNvPicPr>
          <p:nvPr/>
        </p:nvPicPr>
        <p:blipFill>
          <a:blip r:embed="rId3"/>
          <a:stretch>
            <a:fillRect/>
          </a:stretch>
        </p:blipFill>
        <p:spPr>
          <a:xfrm>
            <a:off x="963983" y="2018876"/>
            <a:ext cx="2527300" cy="1028700"/>
          </a:xfrm>
          <a:prstGeom prst="rect">
            <a:avLst/>
          </a:prstGeom>
        </p:spPr>
      </p:pic>
      <p:pic>
        <p:nvPicPr>
          <p:cNvPr id="7" name="Picture 6">
            <a:extLst>
              <a:ext uri="{FF2B5EF4-FFF2-40B4-BE49-F238E27FC236}">
                <a16:creationId xmlns:a16="http://schemas.microsoft.com/office/drawing/2014/main" id="{35F337D7-7878-7A40-83FD-BAD2A7E72B81}"/>
              </a:ext>
            </a:extLst>
          </p:cNvPr>
          <p:cNvPicPr>
            <a:picLocks noChangeAspect="1"/>
          </p:cNvPicPr>
          <p:nvPr/>
        </p:nvPicPr>
        <p:blipFill>
          <a:blip r:embed="rId4"/>
          <a:stretch>
            <a:fillRect/>
          </a:stretch>
        </p:blipFill>
        <p:spPr>
          <a:xfrm>
            <a:off x="1411456" y="4201553"/>
            <a:ext cx="5785059" cy="1967707"/>
          </a:xfrm>
          <a:prstGeom prst="rect">
            <a:avLst/>
          </a:prstGeom>
        </p:spPr>
      </p:pic>
    </p:spTree>
    <p:extLst>
      <p:ext uri="{BB962C8B-B14F-4D97-AF65-F5344CB8AC3E}">
        <p14:creationId xmlns:p14="http://schemas.microsoft.com/office/powerpoint/2010/main" val="42530665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3CA9-0BBC-4C4D-94B0-92742460CE5C}"/>
              </a:ext>
            </a:extLst>
          </p:cNvPr>
          <p:cNvSpPr>
            <a:spLocks noGrp="1"/>
          </p:cNvSpPr>
          <p:nvPr>
            <p:ph type="title"/>
          </p:nvPr>
        </p:nvSpPr>
        <p:spPr/>
        <p:txBody>
          <a:bodyPr/>
          <a:lstStyle/>
          <a:p>
            <a:r>
              <a:rPr lang="en-US" dirty="0"/>
              <a:t>Question 1: Solution</a:t>
            </a:r>
          </a:p>
        </p:txBody>
      </p:sp>
      <p:pic>
        <p:nvPicPr>
          <p:cNvPr id="4" name="Picture 3">
            <a:extLst>
              <a:ext uri="{FF2B5EF4-FFF2-40B4-BE49-F238E27FC236}">
                <a16:creationId xmlns:a16="http://schemas.microsoft.com/office/drawing/2014/main" id="{FAA96BC9-2F5C-FA44-A0D3-5AD7530A2063}"/>
              </a:ext>
            </a:extLst>
          </p:cNvPr>
          <p:cNvPicPr>
            <a:picLocks noChangeAspect="1"/>
          </p:cNvPicPr>
          <p:nvPr/>
        </p:nvPicPr>
        <p:blipFill rotWithShape="1">
          <a:blip r:embed="rId2"/>
          <a:srcRect b="32148"/>
          <a:stretch/>
        </p:blipFill>
        <p:spPr>
          <a:xfrm>
            <a:off x="160356" y="2520848"/>
            <a:ext cx="8354994" cy="1710684"/>
          </a:xfrm>
          <a:prstGeom prst="rect">
            <a:avLst/>
          </a:prstGeom>
        </p:spPr>
      </p:pic>
      <p:pic>
        <p:nvPicPr>
          <p:cNvPr id="5" name="Picture 4">
            <a:extLst>
              <a:ext uri="{FF2B5EF4-FFF2-40B4-BE49-F238E27FC236}">
                <a16:creationId xmlns:a16="http://schemas.microsoft.com/office/drawing/2014/main" id="{83DD80C3-3733-D143-87F8-93B60A04C73C}"/>
              </a:ext>
            </a:extLst>
          </p:cNvPr>
          <p:cNvPicPr>
            <a:picLocks noChangeAspect="1"/>
          </p:cNvPicPr>
          <p:nvPr/>
        </p:nvPicPr>
        <p:blipFill>
          <a:blip r:embed="rId3"/>
          <a:stretch>
            <a:fillRect/>
          </a:stretch>
        </p:blipFill>
        <p:spPr>
          <a:xfrm>
            <a:off x="218039" y="1862306"/>
            <a:ext cx="2832100" cy="584200"/>
          </a:xfrm>
          <a:prstGeom prst="rect">
            <a:avLst/>
          </a:prstGeom>
        </p:spPr>
      </p:pic>
      <p:pic>
        <p:nvPicPr>
          <p:cNvPr id="6" name="Picture 5">
            <a:extLst>
              <a:ext uri="{FF2B5EF4-FFF2-40B4-BE49-F238E27FC236}">
                <a16:creationId xmlns:a16="http://schemas.microsoft.com/office/drawing/2014/main" id="{ED4B9232-1655-074D-9740-5B258DD7FEE5}"/>
              </a:ext>
            </a:extLst>
          </p:cNvPr>
          <p:cNvPicPr>
            <a:picLocks noChangeAspect="1"/>
          </p:cNvPicPr>
          <p:nvPr/>
        </p:nvPicPr>
        <p:blipFill rotWithShape="1">
          <a:blip r:embed="rId4"/>
          <a:srcRect r="12659" b="10935"/>
          <a:stretch/>
        </p:blipFill>
        <p:spPr>
          <a:xfrm>
            <a:off x="4491065" y="4036598"/>
            <a:ext cx="2030871" cy="2689276"/>
          </a:xfrm>
          <a:prstGeom prst="rect">
            <a:avLst/>
          </a:prstGeom>
        </p:spPr>
      </p:pic>
      <p:pic>
        <p:nvPicPr>
          <p:cNvPr id="7" name="Picture 6">
            <a:extLst>
              <a:ext uri="{FF2B5EF4-FFF2-40B4-BE49-F238E27FC236}">
                <a16:creationId xmlns:a16="http://schemas.microsoft.com/office/drawing/2014/main" id="{ADEBA420-9C3E-864B-B5F0-DAC5F5119339}"/>
              </a:ext>
            </a:extLst>
          </p:cNvPr>
          <p:cNvPicPr>
            <a:picLocks noChangeAspect="1"/>
          </p:cNvPicPr>
          <p:nvPr/>
        </p:nvPicPr>
        <p:blipFill>
          <a:blip r:embed="rId5"/>
          <a:stretch>
            <a:fillRect/>
          </a:stretch>
        </p:blipFill>
        <p:spPr>
          <a:xfrm>
            <a:off x="2023547" y="4396902"/>
            <a:ext cx="2273781" cy="2183057"/>
          </a:xfrm>
          <a:prstGeom prst="rect">
            <a:avLst/>
          </a:prstGeom>
        </p:spPr>
      </p:pic>
    </p:spTree>
    <p:extLst>
      <p:ext uri="{BB962C8B-B14F-4D97-AF65-F5344CB8AC3E}">
        <p14:creationId xmlns:p14="http://schemas.microsoft.com/office/powerpoint/2010/main" val="1890923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3CA9-0BBC-4C4D-94B0-92742460CE5C}"/>
              </a:ext>
            </a:extLst>
          </p:cNvPr>
          <p:cNvSpPr>
            <a:spLocks noGrp="1"/>
          </p:cNvSpPr>
          <p:nvPr>
            <p:ph type="title"/>
          </p:nvPr>
        </p:nvSpPr>
        <p:spPr/>
        <p:txBody>
          <a:bodyPr/>
          <a:lstStyle/>
          <a:p>
            <a:r>
              <a:rPr lang="en-US" dirty="0"/>
              <a:t>Question 1: Solution</a:t>
            </a:r>
          </a:p>
        </p:txBody>
      </p:sp>
      <p:pic>
        <p:nvPicPr>
          <p:cNvPr id="5" name="Picture 4">
            <a:extLst>
              <a:ext uri="{FF2B5EF4-FFF2-40B4-BE49-F238E27FC236}">
                <a16:creationId xmlns:a16="http://schemas.microsoft.com/office/drawing/2014/main" id="{83DD80C3-3733-D143-87F8-93B60A04C73C}"/>
              </a:ext>
            </a:extLst>
          </p:cNvPr>
          <p:cNvPicPr>
            <a:picLocks noChangeAspect="1"/>
          </p:cNvPicPr>
          <p:nvPr/>
        </p:nvPicPr>
        <p:blipFill>
          <a:blip r:embed="rId2"/>
          <a:stretch>
            <a:fillRect/>
          </a:stretch>
        </p:blipFill>
        <p:spPr>
          <a:xfrm>
            <a:off x="179129" y="1298949"/>
            <a:ext cx="2832100" cy="584200"/>
          </a:xfrm>
          <a:prstGeom prst="rect">
            <a:avLst/>
          </a:prstGeom>
        </p:spPr>
      </p:pic>
      <p:pic>
        <p:nvPicPr>
          <p:cNvPr id="3" name="Picture 2">
            <a:extLst>
              <a:ext uri="{FF2B5EF4-FFF2-40B4-BE49-F238E27FC236}">
                <a16:creationId xmlns:a16="http://schemas.microsoft.com/office/drawing/2014/main" id="{70346B6C-F5B4-534B-97EE-96D610B1B051}"/>
              </a:ext>
            </a:extLst>
          </p:cNvPr>
          <p:cNvPicPr>
            <a:picLocks noChangeAspect="1"/>
          </p:cNvPicPr>
          <p:nvPr/>
        </p:nvPicPr>
        <p:blipFill>
          <a:blip r:embed="rId3"/>
          <a:stretch>
            <a:fillRect/>
          </a:stretch>
        </p:blipFill>
        <p:spPr>
          <a:xfrm>
            <a:off x="275998" y="1965568"/>
            <a:ext cx="6129322" cy="2392199"/>
          </a:xfrm>
          <a:prstGeom prst="rect">
            <a:avLst/>
          </a:prstGeom>
        </p:spPr>
      </p:pic>
      <p:pic>
        <p:nvPicPr>
          <p:cNvPr id="6" name="Picture 5">
            <a:extLst>
              <a:ext uri="{FF2B5EF4-FFF2-40B4-BE49-F238E27FC236}">
                <a16:creationId xmlns:a16="http://schemas.microsoft.com/office/drawing/2014/main" id="{D8B6E6D9-A307-E448-999C-2B4009BD6064}"/>
              </a:ext>
            </a:extLst>
          </p:cNvPr>
          <p:cNvPicPr>
            <a:picLocks noChangeAspect="1"/>
          </p:cNvPicPr>
          <p:nvPr/>
        </p:nvPicPr>
        <p:blipFill rotWithShape="1">
          <a:blip r:embed="rId4"/>
          <a:srcRect b="20573"/>
          <a:stretch/>
        </p:blipFill>
        <p:spPr>
          <a:xfrm>
            <a:off x="275998" y="4236485"/>
            <a:ext cx="6129321" cy="2392199"/>
          </a:xfrm>
          <a:prstGeom prst="rect">
            <a:avLst/>
          </a:prstGeom>
        </p:spPr>
      </p:pic>
      <p:pic>
        <p:nvPicPr>
          <p:cNvPr id="7" name="Picture 6">
            <a:extLst>
              <a:ext uri="{FF2B5EF4-FFF2-40B4-BE49-F238E27FC236}">
                <a16:creationId xmlns:a16="http://schemas.microsoft.com/office/drawing/2014/main" id="{4513A27F-DE64-4B48-A91F-B1679D232A9A}"/>
              </a:ext>
            </a:extLst>
          </p:cNvPr>
          <p:cNvPicPr/>
          <p:nvPr/>
        </p:nvPicPr>
        <p:blipFill>
          <a:blip r:embed="rId5"/>
          <a:stretch>
            <a:fillRect/>
          </a:stretch>
        </p:blipFill>
        <p:spPr>
          <a:xfrm>
            <a:off x="5865778" y="4236485"/>
            <a:ext cx="2729849" cy="1403608"/>
          </a:xfrm>
          <a:prstGeom prst="rect">
            <a:avLst/>
          </a:prstGeom>
        </p:spPr>
      </p:pic>
    </p:spTree>
    <p:extLst>
      <p:ext uri="{BB962C8B-B14F-4D97-AF65-F5344CB8AC3E}">
        <p14:creationId xmlns:p14="http://schemas.microsoft.com/office/powerpoint/2010/main" val="18377501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ED6180-3CD5-0A47-9C83-248BFB1844FA}"/>
                  </a:ext>
                </a:extLst>
              </p:cNvPr>
              <p:cNvSpPr>
                <a:spLocks noGrp="1"/>
              </p:cNvSpPr>
              <p:nvPr>
                <p:ph type="title"/>
              </p:nvPr>
            </p:nvSpPr>
            <p:spPr/>
            <p:txBody>
              <a:bodyPr/>
              <a:lstStyle/>
              <a:p>
                <a:r>
                  <a:rPr lang="en-US" dirty="0"/>
                  <a:t>Activity 2: Log Transformations</a:t>
                </a:r>
                <a:br>
                  <a:rPr lang="en-US" dirty="0"/>
                </a:b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≤2 </m:t>
                    </m:r>
                    <m:r>
                      <a:rPr lang="en-US" i="1">
                        <a:latin typeface="Cambria Math" panose="02040503050406030204" pitchFamily="18" charset="0"/>
                        <a:ea typeface="Cambria Math" panose="02040503050406030204" pitchFamily="18" charset="0"/>
                      </a:rPr>
                      <m:t>h𝑜𝑢𝑟𝑠</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06ED6180-3CD5-0A47-9C83-248BFB1844FA}"/>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FB409EB-C549-A548-B0CC-A5CA931CC030}"/>
              </a:ext>
            </a:extLst>
          </p:cNvPr>
          <p:cNvSpPr>
            <a:spLocks noGrp="1"/>
          </p:cNvSpPr>
          <p:nvPr>
            <p:ph idx="1"/>
          </p:nvPr>
        </p:nvSpPr>
        <p:spPr/>
        <p:txBody>
          <a:bodyPr/>
          <a:lstStyle/>
          <a:p>
            <a:r>
              <a:rPr lang="en-US" dirty="0"/>
              <a:t>After completing the video lecture on log transformations, review the following example and we will revisit it in live session. </a:t>
            </a:r>
          </a:p>
        </p:txBody>
      </p:sp>
    </p:spTree>
    <p:extLst>
      <p:ext uri="{BB962C8B-B14F-4D97-AF65-F5344CB8AC3E}">
        <p14:creationId xmlns:p14="http://schemas.microsoft.com/office/powerpoint/2010/main" val="1265998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96</a:t>
            </a:fld>
            <a:endParaRPr lang="en-US" dirty="0"/>
          </a:p>
        </p:txBody>
      </p:sp>
    </p:spTree>
    <p:extLst>
      <p:ext uri="{BB962C8B-B14F-4D97-AF65-F5344CB8AC3E}">
        <p14:creationId xmlns:p14="http://schemas.microsoft.com/office/powerpoint/2010/main" val="2403266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96534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85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92500" lnSpcReduction="1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13108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3308</TotalTime>
  <Words>8712</Words>
  <Application>Microsoft Macintosh PowerPoint</Application>
  <PresentationFormat>On-screen Show (4:3)</PresentationFormat>
  <Paragraphs>830</Paragraphs>
  <Slides>147</Slides>
  <Notes>7</Notes>
  <HiddenSlides>21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147</vt:i4>
      </vt:variant>
    </vt:vector>
  </HeadingPairs>
  <TitlesOfParts>
    <vt:vector size="155" baseType="lpstr">
      <vt:lpstr>Arial</vt:lpstr>
      <vt:lpstr>Calibri</vt:lpstr>
      <vt:lpstr>Calibri Light</vt:lpstr>
      <vt:lpstr>Cambria Math</vt:lpstr>
      <vt:lpstr>Times New Roman</vt:lpstr>
      <vt:lpstr>Wingdings</vt:lpstr>
      <vt:lpstr>Office Theme</vt:lpstr>
      <vt:lpstr>Graph Sheet</vt:lpstr>
      <vt:lpstr>For Live Session Assignment Unit 3</vt:lpstr>
      <vt:lpstr>Part 1</vt:lpstr>
      <vt:lpstr>Quick Quiz Questions (QQQS)  (≤1 hour)</vt:lpstr>
      <vt:lpstr>Question 1</vt:lpstr>
      <vt:lpstr>Question 2</vt:lpstr>
      <vt:lpstr>Question 3</vt:lpstr>
      <vt:lpstr>Question 4</vt:lpstr>
      <vt:lpstr>End Quick Quiz Questions (QQQs) </vt:lpstr>
      <vt:lpstr>End Part 1</vt:lpstr>
      <vt:lpstr>Confidence Intervals and Hypothesis Tests</vt:lpstr>
      <vt:lpstr>PowerPoint Presentation</vt:lpstr>
      <vt:lpstr>The Take Away</vt:lpstr>
      <vt:lpstr>Let’s Look at this Equivalence from the Hypothesis Test Point of View!</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Break Out! LET’S TRY SOME!</vt:lpstr>
      <vt:lpstr>Happiness Study</vt:lpstr>
      <vt:lpstr>Happiness Study</vt:lpstr>
      <vt:lpstr>Happiness Study</vt:lpstr>
      <vt:lpstr>Mice Study</vt:lpstr>
      <vt:lpstr>Mice Study</vt:lpstr>
      <vt:lpstr>Mice Study</vt:lpstr>
      <vt:lpstr>End Break Out 1</vt:lpstr>
      <vt:lpstr>Activity 1 (≤ 2 hours)</vt:lpstr>
      <vt:lpstr>Examples of A Complete Analysis:</vt:lpstr>
      <vt:lpstr>Example: Beach Comber</vt:lpstr>
      <vt:lpstr>Example: Comber</vt:lpstr>
      <vt:lpstr>Revised Write Up!</vt:lpstr>
      <vt:lpstr>Example: Bats</vt:lpstr>
      <vt:lpstr>Example: Bats</vt:lpstr>
      <vt:lpstr>PowerPoint Presentation</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Break Out 2: Age Discrimination  </vt:lpstr>
      <vt:lpstr>Question 1: ( ≤2 hours) </vt:lpstr>
      <vt:lpstr>Question 1 ( ≤2 hours)</vt:lpstr>
      <vt:lpstr>PowerPoint Presentation</vt:lpstr>
      <vt:lpstr>Question 1: Solution</vt:lpstr>
      <vt:lpstr>Question 1: Solution</vt:lpstr>
      <vt:lpstr>Question 1: Solution </vt:lpstr>
      <vt:lpstr>Question 1: Solution</vt:lpstr>
      <vt:lpstr>Question 1: Solution</vt:lpstr>
      <vt:lpstr>Question 1: Solution</vt:lpstr>
      <vt:lpstr>Question 1: Solution</vt:lpstr>
      <vt:lpstr>Question 1: Solution</vt:lpstr>
      <vt:lpstr>Question 1: Solution</vt:lpstr>
      <vt:lpstr>Activity 2: Log Transformations ( ≤2 hours)</vt:lpstr>
      <vt:lpstr>Transformations</vt:lpstr>
      <vt:lpstr>Log Transformation</vt:lpstr>
      <vt:lpstr>Cloud Seeding!</vt:lpstr>
      <vt:lpstr>PowerPoint Presentation</vt:lpstr>
      <vt:lpstr>Cloud Seeding: Original Data</vt:lpstr>
      <vt:lpstr>After Log Transformation</vt:lpstr>
      <vt:lpstr>T Test and Confidence!!!</vt:lpstr>
      <vt:lpstr>Example Write Ups…. </vt:lpstr>
      <vt:lpstr>Cloud Seeding Book Example</vt:lpstr>
      <vt:lpstr>Recap: The Take Away</vt:lpstr>
      <vt:lpstr>Question 2</vt:lpstr>
      <vt:lpstr>Appendix</vt:lpstr>
      <vt:lpstr>Theory</vt:lpstr>
      <vt:lpstr>Log Transformations: Theory</vt:lpstr>
      <vt:lpstr>Log Transformations: Theory</vt:lpstr>
      <vt:lpstr>Log (base e) Transformations: Theory</vt:lpstr>
      <vt:lpstr>Log (base 10) Transformations: Theory</vt:lpstr>
      <vt:lpstr>Example 2</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cp:revision>
  <dcterms:created xsi:type="dcterms:W3CDTF">2020-01-15T21:51:05Z</dcterms:created>
  <dcterms:modified xsi:type="dcterms:W3CDTF">2020-01-24T02:28:19Z</dcterms:modified>
</cp:coreProperties>
</file>